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2"/>
  </p:sldMasterIdLst>
  <p:notesMasterIdLst>
    <p:notesMasterId r:id="rId16"/>
  </p:notesMasterIdLst>
  <p:sldIdLst>
    <p:sldId id="256" r:id="rId3"/>
    <p:sldId id="257" r:id="rId4"/>
    <p:sldId id="258" r:id="rId5"/>
    <p:sldId id="259" r:id="rId6"/>
    <p:sldId id="260" r:id="rId7"/>
    <p:sldId id="261" r:id="rId8"/>
    <p:sldId id="262" r:id="rId9"/>
    <p:sldId id="271" r:id="rId10"/>
    <p:sldId id="263" r:id="rId11"/>
    <p:sldId id="264" r:id="rId12"/>
    <p:sldId id="265" r:id="rId13"/>
    <p:sldId id="266" r:id="rId14"/>
    <p:sldId id="267" r:id="rId15"/>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71" autoAdjust="0"/>
  </p:normalViewPr>
  <p:slideViewPr>
    <p:cSldViewPr>
      <p:cViewPr varScale="1">
        <p:scale>
          <a:sx n="126" d="100"/>
          <a:sy n="126" d="100"/>
        </p:scale>
        <p:origin x="-366"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9B730C-A86E-43B5-8DAA-FD0A9304E1EF}" type="datetimeFigureOut">
              <a:rPr lang="en-AU" smtClean="0"/>
              <a:pPr/>
              <a:t>27/11/2012</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DA67C6-ADCE-42C0-B908-76C5228D4FC0}"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72DA67C6-ADCE-42C0-B908-76C5228D4FC0}" type="slidenum">
              <a:rPr lang="en-AU" smtClean="0"/>
              <a:pPr/>
              <a:t>1</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72DA67C6-ADCE-42C0-B908-76C5228D4FC0}" type="slidenum">
              <a:rPr lang="en-AU" smtClean="0"/>
              <a:pPr/>
              <a:t>2</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Dealing</a:t>
            </a:r>
            <a:r>
              <a:rPr lang="en-AU" baseline="0" dirty="0" smtClean="0"/>
              <a:t> with these problems together</a:t>
            </a:r>
            <a:endParaRPr lang="en-AU" dirty="0"/>
          </a:p>
        </p:txBody>
      </p:sp>
      <p:sp>
        <p:nvSpPr>
          <p:cNvPr id="4" name="Slide Number Placeholder 3"/>
          <p:cNvSpPr>
            <a:spLocks noGrp="1"/>
          </p:cNvSpPr>
          <p:nvPr>
            <p:ph type="sldNum" sz="quarter" idx="10"/>
          </p:nvPr>
        </p:nvSpPr>
        <p:spPr/>
        <p:txBody>
          <a:bodyPr/>
          <a:lstStyle/>
          <a:p>
            <a:fld id="{72DA67C6-ADCE-42C0-B908-76C5228D4FC0}" type="slidenum">
              <a:rPr lang="en-AU" smtClean="0"/>
              <a:pPr/>
              <a:t>3</a:t>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72DA67C6-ADCE-42C0-B908-76C5228D4FC0}" type="slidenum">
              <a:rPr lang="en-AU" smtClean="0"/>
              <a:pPr/>
              <a:t>4</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72DA67C6-ADCE-42C0-B908-76C5228D4FC0}" type="slidenum">
              <a:rPr lang="en-AU" smtClean="0"/>
              <a:pPr/>
              <a:t>5</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72DA67C6-ADCE-42C0-B908-76C5228D4FC0}" type="slidenum">
              <a:rPr lang="en-AU" smtClean="0"/>
              <a:pPr/>
              <a:t>6</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72DA67C6-ADCE-42C0-B908-76C5228D4FC0}" type="slidenum">
              <a:rPr lang="en-AU" smtClean="0"/>
              <a:pPr/>
              <a:t>7</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72DA67C6-ADCE-42C0-B908-76C5228D4FC0}" type="slidenum">
              <a:rPr lang="en-AU" smtClean="0"/>
              <a:pPr/>
              <a:t>8</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Positive</a:t>
            </a:r>
          </a:p>
          <a:p>
            <a:r>
              <a:rPr lang="en-AU" dirty="0" smtClean="0"/>
              <a:t>Constructive</a:t>
            </a:r>
          </a:p>
          <a:p>
            <a:r>
              <a:rPr lang="en-AU" dirty="0" smtClean="0"/>
              <a:t>Grass-roots</a:t>
            </a:r>
          </a:p>
          <a:p>
            <a:r>
              <a:rPr lang="en-AU" dirty="0" err="1" smtClean="0"/>
              <a:t>Independant</a:t>
            </a:r>
            <a:r>
              <a:rPr lang="en-AU" baseline="0" dirty="0" smtClean="0"/>
              <a:t> of Government</a:t>
            </a:r>
          </a:p>
          <a:p>
            <a:r>
              <a:rPr lang="en-AU" baseline="0" dirty="0" smtClean="0"/>
              <a:t>And government policies</a:t>
            </a:r>
          </a:p>
          <a:p>
            <a:endParaRPr lang="en-AU" dirty="0"/>
          </a:p>
        </p:txBody>
      </p:sp>
      <p:sp>
        <p:nvSpPr>
          <p:cNvPr id="4" name="Slide Number Placeholder 3"/>
          <p:cNvSpPr>
            <a:spLocks noGrp="1"/>
          </p:cNvSpPr>
          <p:nvPr>
            <p:ph type="sldNum" sz="quarter" idx="10"/>
          </p:nvPr>
        </p:nvSpPr>
        <p:spPr/>
        <p:txBody>
          <a:bodyPr/>
          <a:lstStyle/>
          <a:p>
            <a:fld id="{72DA67C6-ADCE-42C0-B908-76C5228D4FC0}" type="slidenum">
              <a:rPr lang="en-AU" smtClean="0"/>
              <a:pPr/>
              <a:t>9</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72DA67C6-ADCE-42C0-B908-76C5228D4FC0}" type="slidenum">
              <a:rPr lang="en-AU" smtClean="0"/>
              <a:pPr/>
              <a:t>10</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72DA67C6-ADCE-42C0-B908-76C5228D4FC0}" type="slidenum">
              <a:rPr lang="en-AU" smtClean="0"/>
              <a:pPr/>
              <a:t>11</a:t>
            </a:fld>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72DA67C6-ADCE-42C0-B908-76C5228D4FC0}" type="slidenum">
              <a:rPr lang="en-AU" smtClean="0"/>
              <a:pPr/>
              <a:t>12</a:t>
            </a:fld>
            <a:endParaRPr lang="en-A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72DA67C6-ADCE-42C0-B908-76C5228D4FC0}" type="slidenum">
              <a:rPr lang="en-AU" smtClean="0"/>
              <a:pPr/>
              <a:t>13</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1F434702-AD37-40B6-B898-A0759A4838B8}" type="datetimeFigureOut">
              <a:rPr lang="en-AU" altLang="zh-TW" smtClean="0"/>
              <a:pPr/>
              <a:t>27/11/2012</a:t>
            </a:fld>
            <a:endParaRPr lang="en-AU" altLang="zh-TW"/>
          </a:p>
        </p:txBody>
      </p:sp>
      <p:sp>
        <p:nvSpPr>
          <p:cNvPr id="16" name="Slide Number Placeholder 15"/>
          <p:cNvSpPr>
            <a:spLocks noGrp="1"/>
          </p:cNvSpPr>
          <p:nvPr>
            <p:ph type="sldNum" sz="quarter" idx="11"/>
          </p:nvPr>
        </p:nvSpPr>
        <p:spPr/>
        <p:txBody>
          <a:bodyPr/>
          <a:lstStyle/>
          <a:p>
            <a:fld id="{81202144-A3AB-4012-82BA-03456C02845F}" type="slidenum">
              <a:rPr lang="en-AU" altLang="zh-TW" smtClean="0"/>
              <a:pPr/>
              <a:t>‹#›</a:t>
            </a:fld>
            <a:endParaRPr lang="en-AU" altLang="zh-TW"/>
          </a:p>
        </p:txBody>
      </p:sp>
      <p:sp>
        <p:nvSpPr>
          <p:cNvPr id="17" name="Footer Placeholder 16"/>
          <p:cNvSpPr>
            <a:spLocks noGrp="1"/>
          </p:cNvSpPr>
          <p:nvPr>
            <p:ph type="ftr" sz="quarter" idx="12"/>
          </p:nvPr>
        </p:nvSpPr>
        <p:spPr/>
        <p:txBody>
          <a:bodyPr/>
          <a:lstStyle/>
          <a:p>
            <a:endParaRPr lang="en-AU"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1F434702-AD37-40B6-B898-A0759A4838B8}" type="datetimeFigureOut">
              <a:rPr lang="en-AU" altLang="zh-TW" smtClean="0"/>
              <a:pPr/>
              <a:t>27/11/2012</a:t>
            </a:fld>
            <a:endParaRPr lang="en-AU" altLang="zh-TW"/>
          </a:p>
        </p:txBody>
      </p:sp>
      <p:sp>
        <p:nvSpPr>
          <p:cNvPr id="15" name="Slide Number Placeholder 14"/>
          <p:cNvSpPr>
            <a:spLocks noGrp="1"/>
          </p:cNvSpPr>
          <p:nvPr>
            <p:ph type="sldNum" sz="quarter" idx="15"/>
          </p:nvPr>
        </p:nvSpPr>
        <p:spPr/>
        <p:txBody>
          <a:bodyPr/>
          <a:lstStyle>
            <a:lvl1pPr algn="ctr">
              <a:defRPr/>
            </a:lvl1pPr>
          </a:lstStyle>
          <a:p>
            <a:fld id="{81202144-A3AB-4012-82BA-03456C02845F}" type="slidenum">
              <a:rPr lang="en-AU" altLang="zh-TW" smtClean="0"/>
              <a:pPr/>
              <a:t>‹#›</a:t>
            </a:fld>
            <a:endParaRPr lang="en-AU" altLang="zh-TW"/>
          </a:p>
        </p:txBody>
      </p:sp>
      <p:sp>
        <p:nvSpPr>
          <p:cNvPr id="16" name="Footer Placeholder 15"/>
          <p:cNvSpPr>
            <a:spLocks noGrp="1"/>
          </p:cNvSpPr>
          <p:nvPr>
            <p:ph type="ftr" sz="quarter" idx="16"/>
          </p:nvPr>
        </p:nvSpPr>
        <p:spPr/>
        <p:txBody>
          <a:bodyPr/>
          <a:lstStyle/>
          <a:p>
            <a:endParaRPr lang="en-AU" altLang="zh-TW"/>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F434702-AD37-40B6-B898-A0759A4838B8}" type="datetimeFigureOut">
              <a:rPr lang="en-AU" altLang="zh-TW" smtClean="0"/>
              <a:pPr/>
              <a:t>27/11/2012</a:t>
            </a:fld>
            <a:endParaRPr lang="en-AU" altLang="zh-TW"/>
          </a:p>
        </p:txBody>
      </p:sp>
      <p:sp>
        <p:nvSpPr>
          <p:cNvPr id="5" name="Footer Placeholder 4"/>
          <p:cNvSpPr>
            <a:spLocks noGrp="1"/>
          </p:cNvSpPr>
          <p:nvPr>
            <p:ph type="ftr" sz="quarter" idx="11"/>
          </p:nvPr>
        </p:nvSpPr>
        <p:spPr/>
        <p:txBody>
          <a:bodyPr/>
          <a:lstStyle/>
          <a:p>
            <a:endParaRPr lang="en-AU" altLang="zh-TW"/>
          </a:p>
        </p:txBody>
      </p:sp>
      <p:sp>
        <p:nvSpPr>
          <p:cNvPr id="6" name="Slide Number Placeholder 5"/>
          <p:cNvSpPr>
            <a:spLocks noGrp="1"/>
          </p:cNvSpPr>
          <p:nvPr>
            <p:ph type="sldNum" sz="quarter" idx="12"/>
          </p:nvPr>
        </p:nvSpPr>
        <p:spPr/>
        <p:txBody>
          <a:bodyPr/>
          <a:lstStyle/>
          <a:p>
            <a:fld id="{81202144-A3AB-4012-82BA-03456C02845F}" type="slidenum">
              <a:rPr lang="en-AU" altLang="zh-TW" smtClean="0"/>
              <a:pPr/>
              <a:t>‹#›</a:t>
            </a:fld>
            <a:endParaRPr lang="en-AU" altLang="zh-TW"/>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F434702-AD37-40B6-B898-A0759A4838B8}" type="datetimeFigureOut">
              <a:rPr lang="en-AU" altLang="zh-TW" smtClean="0"/>
              <a:pPr/>
              <a:t>27/11/2012</a:t>
            </a:fld>
            <a:endParaRPr lang="en-AU" altLang="zh-TW"/>
          </a:p>
        </p:txBody>
      </p:sp>
      <p:sp>
        <p:nvSpPr>
          <p:cNvPr id="6" name="Footer Placeholder 5"/>
          <p:cNvSpPr>
            <a:spLocks noGrp="1"/>
          </p:cNvSpPr>
          <p:nvPr>
            <p:ph type="ftr" sz="quarter" idx="11"/>
          </p:nvPr>
        </p:nvSpPr>
        <p:spPr/>
        <p:txBody>
          <a:bodyPr/>
          <a:lstStyle/>
          <a:p>
            <a:endParaRPr lang="en-AU" altLang="zh-TW"/>
          </a:p>
        </p:txBody>
      </p:sp>
      <p:sp>
        <p:nvSpPr>
          <p:cNvPr id="7" name="Slide Number Placeholder 6"/>
          <p:cNvSpPr>
            <a:spLocks noGrp="1"/>
          </p:cNvSpPr>
          <p:nvPr>
            <p:ph type="sldNum" sz="quarter" idx="12"/>
          </p:nvPr>
        </p:nvSpPr>
        <p:spPr/>
        <p:txBody>
          <a:bodyPr/>
          <a:lstStyle/>
          <a:p>
            <a:fld id="{81202144-A3AB-4012-82BA-03456C02845F}" type="slidenum">
              <a:rPr lang="en-AU" altLang="zh-TW" smtClean="0"/>
              <a:pPr/>
              <a:t>‹#›</a:t>
            </a:fld>
            <a:endParaRPr lang="en-AU" altLang="zh-TW"/>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81202144-A3AB-4012-82BA-03456C02845F}" type="slidenum">
              <a:rPr lang="en-AU" altLang="zh-TW" smtClean="0"/>
              <a:pPr/>
              <a:t>‹#›</a:t>
            </a:fld>
            <a:endParaRPr lang="en-AU" altLang="zh-TW"/>
          </a:p>
        </p:txBody>
      </p:sp>
      <p:sp>
        <p:nvSpPr>
          <p:cNvPr id="8" name="Footer Placeholder 7"/>
          <p:cNvSpPr>
            <a:spLocks noGrp="1"/>
          </p:cNvSpPr>
          <p:nvPr>
            <p:ph type="ftr" sz="quarter" idx="11"/>
          </p:nvPr>
        </p:nvSpPr>
        <p:spPr/>
        <p:txBody>
          <a:bodyPr/>
          <a:lstStyle/>
          <a:p>
            <a:endParaRPr lang="en-AU" altLang="zh-TW"/>
          </a:p>
        </p:txBody>
      </p:sp>
      <p:sp>
        <p:nvSpPr>
          <p:cNvPr id="7" name="Date Placeholder 6"/>
          <p:cNvSpPr>
            <a:spLocks noGrp="1"/>
          </p:cNvSpPr>
          <p:nvPr>
            <p:ph type="dt" sz="half" idx="10"/>
          </p:nvPr>
        </p:nvSpPr>
        <p:spPr/>
        <p:txBody>
          <a:bodyPr/>
          <a:lstStyle/>
          <a:p>
            <a:fld id="{1F434702-AD37-40B6-B898-A0759A4838B8}" type="datetimeFigureOut">
              <a:rPr lang="en-AU" altLang="zh-TW" smtClean="0"/>
              <a:pPr/>
              <a:t>27/11/2012</a:t>
            </a:fld>
            <a:endParaRPr lang="en-AU" altLang="zh-TW"/>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F434702-AD37-40B6-B898-A0759A4838B8}" type="datetimeFigureOut">
              <a:rPr lang="en-AU" altLang="zh-TW" smtClean="0"/>
              <a:pPr/>
              <a:t>27/11/2012</a:t>
            </a:fld>
            <a:endParaRPr lang="en-AU" altLang="zh-TW"/>
          </a:p>
        </p:txBody>
      </p:sp>
      <p:sp>
        <p:nvSpPr>
          <p:cNvPr id="4" name="Footer Placeholder 3"/>
          <p:cNvSpPr>
            <a:spLocks noGrp="1"/>
          </p:cNvSpPr>
          <p:nvPr>
            <p:ph type="ftr" sz="quarter" idx="11"/>
          </p:nvPr>
        </p:nvSpPr>
        <p:spPr/>
        <p:txBody>
          <a:bodyPr/>
          <a:lstStyle/>
          <a:p>
            <a:endParaRPr lang="en-AU" altLang="zh-TW"/>
          </a:p>
        </p:txBody>
      </p:sp>
      <p:sp>
        <p:nvSpPr>
          <p:cNvPr id="5" name="Slide Number Placeholder 4"/>
          <p:cNvSpPr>
            <a:spLocks noGrp="1"/>
          </p:cNvSpPr>
          <p:nvPr>
            <p:ph type="sldNum" sz="quarter" idx="12"/>
          </p:nvPr>
        </p:nvSpPr>
        <p:spPr/>
        <p:txBody>
          <a:bodyPr/>
          <a:lstStyle/>
          <a:p>
            <a:fld id="{81202144-A3AB-4012-82BA-03456C02845F}" type="slidenum">
              <a:rPr lang="en-AU" altLang="zh-TW" smtClean="0"/>
              <a:pPr/>
              <a:t>‹#›</a:t>
            </a:fld>
            <a:endParaRPr lang="en-AU" altLang="zh-TW"/>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434702-AD37-40B6-B898-A0759A4838B8}" type="datetimeFigureOut">
              <a:rPr lang="en-AU" altLang="zh-TW" smtClean="0"/>
              <a:pPr/>
              <a:t>27/11/2012</a:t>
            </a:fld>
            <a:endParaRPr lang="en-AU" altLang="zh-TW"/>
          </a:p>
        </p:txBody>
      </p:sp>
      <p:sp>
        <p:nvSpPr>
          <p:cNvPr id="3" name="Footer Placeholder 2"/>
          <p:cNvSpPr>
            <a:spLocks noGrp="1"/>
          </p:cNvSpPr>
          <p:nvPr>
            <p:ph type="ftr" sz="quarter" idx="11"/>
          </p:nvPr>
        </p:nvSpPr>
        <p:spPr/>
        <p:txBody>
          <a:bodyPr/>
          <a:lstStyle/>
          <a:p>
            <a:endParaRPr lang="en-AU" altLang="zh-TW"/>
          </a:p>
        </p:txBody>
      </p:sp>
      <p:sp>
        <p:nvSpPr>
          <p:cNvPr id="4" name="Slide Number Placeholder 3"/>
          <p:cNvSpPr>
            <a:spLocks noGrp="1"/>
          </p:cNvSpPr>
          <p:nvPr>
            <p:ph type="sldNum" sz="quarter" idx="12"/>
          </p:nvPr>
        </p:nvSpPr>
        <p:spPr/>
        <p:txBody>
          <a:bodyPr/>
          <a:lstStyle/>
          <a:p>
            <a:fld id="{81202144-A3AB-4012-82BA-03456C02845F}" type="slidenum">
              <a:rPr lang="en-AU" altLang="zh-TW" smtClean="0"/>
              <a:pPr/>
              <a:t>‹#›</a:t>
            </a:fld>
            <a:endParaRPr lang="en-AU"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1F434702-AD37-40B6-B898-A0759A4838B8}" type="datetimeFigureOut">
              <a:rPr lang="en-AU" altLang="zh-TW" smtClean="0"/>
              <a:pPr/>
              <a:t>27/11/2012</a:t>
            </a:fld>
            <a:endParaRPr lang="en-AU" altLang="zh-TW"/>
          </a:p>
        </p:txBody>
      </p:sp>
      <p:sp>
        <p:nvSpPr>
          <p:cNvPr id="9" name="Slide Number Placeholder 8"/>
          <p:cNvSpPr>
            <a:spLocks noGrp="1"/>
          </p:cNvSpPr>
          <p:nvPr>
            <p:ph type="sldNum" sz="quarter" idx="15"/>
          </p:nvPr>
        </p:nvSpPr>
        <p:spPr/>
        <p:txBody>
          <a:bodyPr/>
          <a:lstStyle/>
          <a:p>
            <a:fld id="{81202144-A3AB-4012-82BA-03456C02845F}" type="slidenum">
              <a:rPr lang="en-AU" altLang="zh-TW" smtClean="0"/>
              <a:pPr/>
              <a:t>‹#›</a:t>
            </a:fld>
            <a:endParaRPr lang="en-AU" altLang="zh-TW"/>
          </a:p>
        </p:txBody>
      </p:sp>
      <p:sp>
        <p:nvSpPr>
          <p:cNvPr id="10" name="Footer Placeholder 9"/>
          <p:cNvSpPr>
            <a:spLocks noGrp="1"/>
          </p:cNvSpPr>
          <p:nvPr>
            <p:ph type="ftr" sz="quarter" idx="16"/>
          </p:nvPr>
        </p:nvSpPr>
        <p:spPr/>
        <p:txBody>
          <a:bodyPr/>
          <a:lstStyle/>
          <a:p>
            <a:endParaRPr lang="en-AU"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1F434702-AD37-40B6-B898-A0759A4838B8}" type="datetimeFigureOut">
              <a:rPr lang="en-AU" altLang="zh-TW" smtClean="0"/>
              <a:pPr/>
              <a:t>27/11/2012</a:t>
            </a:fld>
            <a:endParaRPr lang="en-AU" altLang="zh-TW"/>
          </a:p>
        </p:txBody>
      </p:sp>
      <p:sp>
        <p:nvSpPr>
          <p:cNvPr id="9" name="Slide Number Placeholder 8"/>
          <p:cNvSpPr>
            <a:spLocks noGrp="1"/>
          </p:cNvSpPr>
          <p:nvPr>
            <p:ph type="sldNum" sz="quarter" idx="11"/>
          </p:nvPr>
        </p:nvSpPr>
        <p:spPr/>
        <p:txBody>
          <a:bodyPr/>
          <a:lstStyle/>
          <a:p>
            <a:fld id="{81202144-A3AB-4012-82BA-03456C02845F}" type="slidenum">
              <a:rPr lang="en-AU" altLang="zh-TW" smtClean="0"/>
              <a:pPr/>
              <a:t>‹#›</a:t>
            </a:fld>
            <a:endParaRPr lang="en-AU" altLang="zh-TW"/>
          </a:p>
        </p:txBody>
      </p:sp>
      <p:sp>
        <p:nvSpPr>
          <p:cNvPr id="10" name="Footer Placeholder 9"/>
          <p:cNvSpPr>
            <a:spLocks noGrp="1"/>
          </p:cNvSpPr>
          <p:nvPr>
            <p:ph type="ftr" sz="quarter" idx="12"/>
          </p:nvPr>
        </p:nvSpPr>
        <p:spPr/>
        <p:txBody>
          <a:bodyPr/>
          <a:lstStyle/>
          <a:p>
            <a:endParaRPr lang="en-AU"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F434702-AD37-40B6-B898-A0759A4838B8}" type="datetimeFigureOut">
              <a:rPr lang="en-AU" altLang="zh-TW" smtClean="0"/>
              <a:pPr/>
              <a:t>27/11/2012</a:t>
            </a:fld>
            <a:endParaRPr lang="en-AU" altLang="zh-TW"/>
          </a:p>
        </p:txBody>
      </p:sp>
      <p:sp>
        <p:nvSpPr>
          <p:cNvPr id="5" name="Footer Placeholder 4"/>
          <p:cNvSpPr>
            <a:spLocks noGrp="1"/>
          </p:cNvSpPr>
          <p:nvPr>
            <p:ph type="ftr" sz="quarter" idx="11"/>
          </p:nvPr>
        </p:nvSpPr>
        <p:spPr/>
        <p:txBody>
          <a:bodyPr/>
          <a:lstStyle/>
          <a:p>
            <a:endParaRPr lang="en-AU" altLang="zh-TW"/>
          </a:p>
        </p:txBody>
      </p:sp>
      <p:sp>
        <p:nvSpPr>
          <p:cNvPr id="6" name="Slide Number Placeholder 5"/>
          <p:cNvSpPr>
            <a:spLocks noGrp="1"/>
          </p:cNvSpPr>
          <p:nvPr>
            <p:ph type="sldNum" sz="quarter" idx="12"/>
          </p:nvPr>
        </p:nvSpPr>
        <p:spPr/>
        <p:txBody>
          <a:bodyPr/>
          <a:lstStyle/>
          <a:p>
            <a:fld id="{81202144-A3AB-4012-82BA-03456C02845F}" type="slidenum">
              <a:rPr lang="en-AU" altLang="zh-TW" smtClean="0"/>
              <a:pPr/>
              <a:t>‹#›</a:t>
            </a:fld>
            <a:endParaRPr lang="en-AU"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F434702-AD37-40B6-B898-A0759A4838B8}" type="datetimeFigureOut">
              <a:rPr lang="en-AU" altLang="zh-TW" smtClean="0"/>
              <a:pPr/>
              <a:t>27/11/2012</a:t>
            </a:fld>
            <a:endParaRPr lang="en-AU" altLang="zh-TW"/>
          </a:p>
        </p:txBody>
      </p:sp>
      <p:sp>
        <p:nvSpPr>
          <p:cNvPr id="5" name="Footer Placeholder 4"/>
          <p:cNvSpPr>
            <a:spLocks noGrp="1"/>
          </p:cNvSpPr>
          <p:nvPr>
            <p:ph type="ftr" sz="quarter" idx="11"/>
          </p:nvPr>
        </p:nvSpPr>
        <p:spPr/>
        <p:txBody>
          <a:bodyPr/>
          <a:lstStyle/>
          <a:p>
            <a:endParaRPr lang="en-AU" altLang="zh-TW"/>
          </a:p>
        </p:txBody>
      </p:sp>
      <p:sp>
        <p:nvSpPr>
          <p:cNvPr id="6" name="Slide Number Placeholder 5"/>
          <p:cNvSpPr>
            <a:spLocks noGrp="1"/>
          </p:cNvSpPr>
          <p:nvPr>
            <p:ph type="sldNum" sz="quarter" idx="12"/>
          </p:nvPr>
        </p:nvSpPr>
        <p:spPr/>
        <p:txBody>
          <a:bodyPr/>
          <a:lstStyle/>
          <a:p>
            <a:fld id="{81202144-A3AB-4012-82BA-03456C02845F}" type="slidenum">
              <a:rPr lang="en-AU" altLang="zh-TW" smtClean="0"/>
              <a:pPr/>
              <a:t>‹#›</a:t>
            </a:fld>
            <a:endParaRPr lang="en-AU"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1F434702-AD37-40B6-B898-A0759A4838B8}" type="datetimeFigureOut">
              <a:rPr lang="en-AU" altLang="zh-TW" smtClean="0"/>
              <a:pPr/>
              <a:t>27/11/2012</a:t>
            </a:fld>
            <a:endParaRPr lang="en-AU" altLang="zh-TW"/>
          </a:p>
        </p:txBody>
      </p:sp>
      <p:sp>
        <p:nvSpPr>
          <p:cNvPr id="4" name="Footer Placeholder 3"/>
          <p:cNvSpPr>
            <a:spLocks noGrp="1"/>
          </p:cNvSpPr>
          <p:nvPr>
            <p:ph type="ftr" sz="quarter" idx="11"/>
          </p:nvPr>
        </p:nvSpPr>
        <p:spPr/>
        <p:txBody>
          <a:bodyPr/>
          <a:lstStyle/>
          <a:p>
            <a:endParaRPr lang="en-AU" altLang="zh-TW"/>
          </a:p>
        </p:txBody>
      </p:sp>
      <p:sp>
        <p:nvSpPr>
          <p:cNvPr id="5" name="Slide Number Placeholder 4"/>
          <p:cNvSpPr>
            <a:spLocks noGrp="1"/>
          </p:cNvSpPr>
          <p:nvPr>
            <p:ph type="sldNum" sz="quarter" idx="12"/>
          </p:nvPr>
        </p:nvSpPr>
        <p:spPr/>
        <p:txBody>
          <a:bodyPr/>
          <a:lstStyle/>
          <a:p>
            <a:fld id="{81202144-A3AB-4012-82BA-03456C02845F}" type="slidenum">
              <a:rPr lang="en-AU" altLang="zh-TW" smtClean="0"/>
              <a:pPr/>
              <a:t>‹#›</a:t>
            </a:fld>
            <a:endParaRPr lang="en-AU"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F434702-AD37-40B6-B898-A0759A4838B8}" type="datetimeFigureOut">
              <a:rPr lang="en-AU" altLang="zh-TW" smtClean="0"/>
              <a:pPr/>
              <a:t>27/11/2012</a:t>
            </a:fld>
            <a:endParaRPr lang="en-AU" altLang="zh-TW"/>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AU" altLang="zh-TW"/>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81202144-A3AB-4012-82BA-03456C02845F}" type="slidenum">
              <a:rPr lang="en-AU" altLang="zh-TW" smtClean="0"/>
              <a:pPr/>
              <a:t>‹#›</a:t>
            </a:fld>
            <a:endParaRPr lang="en-AU" altLang="zh-TW"/>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60" r:id="rId12"/>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179512" y="4869160"/>
            <a:ext cx="5616624" cy="1752600"/>
          </a:xfrm>
        </p:spPr>
        <p:txBody>
          <a:bodyPr/>
          <a:lstStyle/>
          <a:p>
            <a:pPr algn="l"/>
            <a:r>
              <a:rPr lang="en-AU" altLang="zh-TW" dirty="0" smtClean="0"/>
              <a:t>Presentation to NRC AGM</a:t>
            </a:r>
          </a:p>
          <a:p>
            <a:pPr algn="l"/>
            <a:r>
              <a:rPr lang="en-AU" altLang="zh-TW" dirty="0" smtClean="0"/>
              <a:t>27</a:t>
            </a:r>
            <a:r>
              <a:rPr lang="en-AU" altLang="zh-TW" baseline="30000" dirty="0" smtClean="0"/>
              <a:t>th</a:t>
            </a:r>
            <a:r>
              <a:rPr lang="en-AU" altLang="zh-TW" dirty="0" smtClean="0"/>
              <a:t> November 2012</a:t>
            </a:r>
            <a:endParaRPr lang="zh-TW" altLang="en-US" dirty="0"/>
          </a:p>
        </p:txBody>
      </p:sp>
      <p:sp>
        <p:nvSpPr>
          <p:cNvPr id="2" name="標題 1"/>
          <p:cNvSpPr>
            <a:spLocks noGrp="1"/>
          </p:cNvSpPr>
          <p:nvPr>
            <p:ph type="ctrTitle"/>
          </p:nvPr>
        </p:nvSpPr>
        <p:spPr/>
        <p:txBody>
          <a:bodyPr/>
          <a:lstStyle/>
          <a:p>
            <a:r>
              <a:rPr lang="en-AU" b="1" dirty="0" smtClean="0">
                <a:latin typeface="Segoe Script" pitchFamily="34" charset="0"/>
              </a:rPr>
              <a:t>Transition Gawler</a:t>
            </a:r>
            <a:endParaRPr lang="zh-TW" altLang="en-US" dirty="0">
              <a:latin typeface="Segoe Script" pitchFamily="34" charset="0"/>
            </a:endParaRPr>
          </a:p>
        </p:txBody>
      </p:sp>
    </p:spTree>
    <p:extLst>
      <p:ext uri="{BB962C8B-B14F-4D97-AF65-F5344CB8AC3E}">
        <p14:creationId xmlns="" xmlns:p14="http://schemas.microsoft.com/office/powerpoint/2010/main" val="9012333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23528" y="1628800"/>
            <a:ext cx="3096344" cy="4740126"/>
          </a:xfrm>
        </p:spPr>
        <p:txBody>
          <a:bodyPr>
            <a:normAutofit/>
          </a:bodyPr>
          <a:lstStyle/>
          <a:p>
            <a:pPr>
              <a:buNone/>
            </a:pPr>
            <a:r>
              <a:rPr lang="en-AU" sz="1800" dirty="0" smtClean="0"/>
              <a:t>Who are we?</a:t>
            </a:r>
          </a:p>
          <a:p>
            <a:pPr>
              <a:buNone/>
            </a:pPr>
            <a:r>
              <a:rPr lang="en-AU" sz="1800" dirty="0" smtClean="0">
                <a:solidFill>
                  <a:schemeClr val="accent3">
                    <a:lumMod val="75000"/>
                  </a:schemeClr>
                </a:solidFill>
              </a:rPr>
              <a:t>What is Transition?</a:t>
            </a:r>
          </a:p>
          <a:p>
            <a:pPr>
              <a:buNone/>
            </a:pPr>
            <a:r>
              <a:rPr lang="en-AU" sz="1800" dirty="0" smtClean="0">
                <a:solidFill>
                  <a:schemeClr val="accent3">
                    <a:lumMod val="75000"/>
                  </a:schemeClr>
                </a:solidFill>
              </a:rPr>
              <a:t>Where did it Start?</a:t>
            </a:r>
          </a:p>
          <a:p>
            <a:pPr>
              <a:buNone/>
            </a:pPr>
            <a:r>
              <a:rPr lang="en-AU" sz="1800" dirty="0" smtClean="0">
                <a:solidFill>
                  <a:schemeClr val="accent3">
                    <a:lumMod val="75000"/>
                  </a:schemeClr>
                </a:solidFill>
              </a:rPr>
              <a:t>What were the driving forces?</a:t>
            </a:r>
          </a:p>
          <a:p>
            <a:pPr>
              <a:buNone/>
            </a:pPr>
            <a:r>
              <a:rPr lang="en-AU" sz="1800" dirty="0" smtClean="0">
                <a:solidFill>
                  <a:schemeClr val="accent3">
                    <a:lumMod val="75000"/>
                  </a:schemeClr>
                </a:solidFill>
              </a:rPr>
              <a:t>What does it look like?</a:t>
            </a:r>
          </a:p>
          <a:p>
            <a:pPr>
              <a:buNone/>
            </a:pPr>
            <a:r>
              <a:rPr lang="en-AU" sz="1800" dirty="0" smtClean="0">
                <a:solidFill>
                  <a:schemeClr val="accent3">
                    <a:lumMod val="75000"/>
                  </a:schemeClr>
                </a:solidFill>
              </a:rPr>
              <a:t>Benefits of Transition?</a:t>
            </a:r>
          </a:p>
          <a:p>
            <a:pPr>
              <a:buNone/>
            </a:pPr>
            <a:r>
              <a:rPr lang="en-AU" sz="1800" dirty="0" smtClean="0">
                <a:solidFill>
                  <a:schemeClr val="accent3">
                    <a:lumMod val="75000"/>
                  </a:schemeClr>
                </a:solidFill>
              </a:rPr>
              <a:t>Transition in Gawler</a:t>
            </a:r>
          </a:p>
          <a:p>
            <a:pPr>
              <a:buNone/>
            </a:pPr>
            <a:r>
              <a:rPr lang="en-AU" sz="1800" dirty="0" smtClean="0">
                <a:solidFill>
                  <a:schemeClr val="accent3">
                    <a:lumMod val="75000"/>
                  </a:schemeClr>
                </a:solidFill>
              </a:rPr>
              <a:t>What we have done?</a:t>
            </a:r>
          </a:p>
          <a:p>
            <a:pPr>
              <a:buNone/>
            </a:pPr>
            <a:r>
              <a:rPr lang="en-AU" sz="1800" dirty="0" smtClean="0">
                <a:solidFill>
                  <a:schemeClr val="accent3">
                    <a:lumMod val="75000"/>
                  </a:schemeClr>
                </a:solidFill>
              </a:rPr>
              <a:t>What we hope to do?</a:t>
            </a:r>
          </a:p>
          <a:p>
            <a:pPr>
              <a:buNone/>
            </a:pPr>
            <a:r>
              <a:rPr lang="en-AU" sz="1800" dirty="0" smtClean="0">
                <a:solidFill>
                  <a:schemeClr val="accent3">
                    <a:lumMod val="75000"/>
                  </a:schemeClr>
                </a:solidFill>
              </a:rPr>
              <a:t>How can we work together</a:t>
            </a:r>
          </a:p>
        </p:txBody>
      </p:sp>
      <p:sp>
        <p:nvSpPr>
          <p:cNvPr id="7" name="Content Placeholder 2"/>
          <p:cNvSpPr txBox="1">
            <a:spLocks/>
          </p:cNvSpPr>
          <p:nvPr/>
        </p:nvSpPr>
        <p:spPr>
          <a:xfrm>
            <a:off x="323528" y="260648"/>
            <a:ext cx="8352928" cy="720080"/>
          </a:xfrm>
          <a:prstGeom prst="rect">
            <a:avLst/>
          </a:prstGeom>
        </p:spPr>
        <p:txBody>
          <a:bodyPr vert="horz" lIns="91440" tIns="45720" rIns="91440" bIns="45720" rtlCol="0">
            <a:normAutofit lnSpcReduction="10000"/>
          </a:bodyPr>
          <a:lstStyle/>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AU" sz="4400" b="0" i="0" u="none" strike="noStrike" kern="1200" cap="none" spc="0" normalizeH="0" baseline="0" noProof="0" dirty="0" smtClean="0">
                <a:ln>
                  <a:noFill/>
                </a:ln>
                <a:solidFill>
                  <a:schemeClr val="tx1"/>
                </a:solidFill>
                <a:effectLst/>
                <a:uLnTx/>
                <a:uFillTx/>
                <a:latin typeface="+mn-lt"/>
                <a:ea typeface="+mn-ea"/>
                <a:cs typeface="+mn-cs"/>
              </a:rPr>
              <a:t>Who are we?</a:t>
            </a:r>
          </a:p>
        </p:txBody>
      </p:sp>
      <p:sp>
        <p:nvSpPr>
          <p:cNvPr id="8" name="Content Placeholder 2"/>
          <p:cNvSpPr txBox="1">
            <a:spLocks/>
          </p:cNvSpPr>
          <p:nvPr/>
        </p:nvSpPr>
        <p:spPr>
          <a:xfrm>
            <a:off x="3635896" y="1628800"/>
            <a:ext cx="5040560" cy="4968552"/>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AU" sz="3000" dirty="0" smtClean="0"/>
              <a:t>Leigh Dalwood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AU" sz="3000" b="0" i="0" u="none" strike="noStrike" kern="1200" cap="none" spc="0" normalizeH="0" baseline="0" noProof="0" dirty="0" smtClean="0">
                <a:ln>
                  <a:noFill/>
                </a:ln>
                <a:solidFill>
                  <a:schemeClr val="tx1"/>
                </a:solidFill>
                <a:effectLst/>
                <a:uLnTx/>
                <a:uFillTx/>
                <a:latin typeface="+mn-lt"/>
                <a:ea typeface="+mn-ea"/>
                <a:cs typeface="+mn-cs"/>
              </a:rPr>
              <a:t>Kathryn</a:t>
            </a:r>
            <a:r>
              <a:rPr kumimoji="0" lang="en-AU" sz="3000" b="0" i="0" u="none" strike="noStrike" kern="1200" cap="none" spc="0" normalizeH="0" noProof="0" dirty="0" smtClean="0">
                <a:ln>
                  <a:noFill/>
                </a:ln>
                <a:solidFill>
                  <a:schemeClr val="tx1"/>
                </a:solidFill>
                <a:effectLst/>
                <a:uLnTx/>
                <a:uFillTx/>
                <a:latin typeface="+mn-lt"/>
                <a:ea typeface="+mn-ea"/>
                <a:cs typeface="+mn-cs"/>
              </a:rPr>
              <a:t> Warhurst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AU" sz="3000" dirty="0" smtClean="0"/>
              <a:t>Liz Ninnes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AU" sz="3000" baseline="0" dirty="0" smtClean="0"/>
              <a:t>Jill</a:t>
            </a:r>
            <a:r>
              <a:rPr lang="en-AU" sz="3000" dirty="0" smtClean="0"/>
              <a:t> Young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AU" sz="3000" b="0" i="0" u="none" strike="noStrike" kern="1200" cap="none" spc="0" normalizeH="0" baseline="0" noProof="0" dirty="0" smtClean="0">
                <a:ln>
                  <a:noFill/>
                </a:ln>
                <a:solidFill>
                  <a:schemeClr val="tx1"/>
                </a:solidFill>
                <a:effectLst/>
                <a:uLnTx/>
                <a:uFillTx/>
                <a:latin typeface="+mn-lt"/>
                <a:ea typeface="+mn-ea"/>
                <a:cs typeface="+mn-cs"/>
              </a:rPr>
              <a:t>Mark Clayton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AU" sz="2400" dirty="0" smtClean="0"/>
          </a:p>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AU" sz="2400" b="0" i="0" u="none" strike="noStrike" kern="1200" cap="none" spc="0" normalizeH="0" baseline="0" noProof="0" dirty="0" smtClean="0">
                <a:ln>
                  <a:noFill/>
                </a:ln>
                <a:solidFill>
                  <a:schemeClr val="tx1"/>
                </a:solidFill>
                <a:effectLst/>
                <a:uLnTx/>
                <a:uFillTx/>
                <a:latin typeface="+mn-lt"/>
                <a:ea typeface="+mn-ea"/>
                <a:cs typeface="+mn-cs"/>
              </a:rPr>
              <a:t>With support</a:t>
            </a:r>
            <a:r>
              <a:rPr kumimoji="0" lang="en-AU" sz="2400" b="0" i="0" u="none" strike="noStrike" kern="1200" cap="none" spc="0" normalizeH="0" noProof="0" dirty="0" smtClean="0">
                <a:ln>
                  <a:noFill/>
                </a:ln>
                <a:solidFill>
                  <a:schemeClr val="tx1"/>
                </a:solidFill>
                <a:effectLst/>
                <a:uLnTx/>
                <a:uFillTx/>
                <a:latin typeface="+mn-lt"/>
                <a:ea typeface="+mn-ea"/>
                <a:cs typeface="+mn-cs"/>
              </a:rPr>
              <a:t> from </a:t>
            </a:r>
            <a:r>
              <a:rPr kumimoji="0" lang="en-AU" sz="2400" b="0" i="0" u="none" strike="noStrike" kern="1200" cap="none" spc="0" normalizeH="0" noProof="0" dirty="0" err="1" smtClean="0">
                <a:ln>
                  <a:noFill/>
                </a:ln>
                <a:solidFill>
                  <a:schemeClr val="tx1"/>
                </a:solidFill>
                <a:effectLst/>
                <a:uLnTx/>
                <a:uFillTx/>
                <a:latin typeface="+mn-lt"/>
                <a:ea typeface="+mn-ea"/>
                <a:cs typeface="+mn-cs"/>
              </a:rPr>
              <a:t>GLF</a:t>
            </a:r>
            <a:r>
              <a:rPr kumimoji="0" lang="en-AU" sz="2400" b="0" i="0" u="none" strike="noStrike" kern="1200" cap="none" spc="0" normalizeH="0" noProof="0" dirty="0" smtClean="0">
                <a:ln>
                  <a:noFill/>
                </a:ln>
                <a:solidFill>
                  <a:schemeClr val="tx1"/>
                </a:solidFill>
                <a:effectLst/>
                <a:uLnTx/>
                <a:uFillTx/>
                <a:latin typeface="+mn-lt"/>
                <a:ea typeface="+mn-ea"/>
                <a:cs typeface="+mn-cs"/>
              </a:rPr>
              <a:t> CAP;</a:t>
            </a:r>
          </a:p>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lang="en-AU" sz="2400" dirty="0" smtClean="0"/>
              <a:t>Genevieve Harris</a:t>
            </a:r>
          </a:p>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AU" sz="2400" b="0" i="0" u="none" strike="noStrike" kern="1200" cap="none" spc="0" normalizeH="0" noProof="0" dirty="0" smtClean="0">
                <a:ln>
                  <a:noFill/>
                </a:ln>
                <a:solidFill>
                  <a:schemeClr val="tx1"/>
                </a:solidFill>
                <a:effectLst/>
                <a:uLnTx/>
                <a:uFillTx/>
                <a:latin typeface="+mn-lt"/>
                <a:ea typeface="+mn-ea"/>
                <a:cs typeface="+mn-cs"/>
              </a:rPr>
              <a:t>Wendy </a:t>
            </a:r>
            <a:r>
              <a:rPr kumimoji="0" lang="en-AU" sz="2400" b="0" i="0" u="none" strike="noStrike" kern="1200" cap="none" spc="0" normalizeH="0" noProof="0" dirty="0" err="1" smtClean="0">
                <a:ln>
                  <a:noFill/>
                </a:ln>
                <a:solidFill>
                  <a:schemeClr val="tx1"/>
                </a:solidFill>
                <a:effectLst/>
                <a:uLnTx/>
                <a:uFillTx/>
                <a:latin typeface="+mn-lt"/>
                <a:ea typeface="+mn-ea"/>
                <a:cs typeface="+mn-cs"/>
              </a:rPr>
              <a:t>Keetch</a:t>
            </a:r>
            <a:endParaRPr kumimoji="0" lang="en-AU" sz="2400" b="0" i="0" u="none" strike="noStrike" kern="1200" cap="none" spc="0" normalizeH="0" noProof="0" dirty="0" smtClean="0">
              <a:ln>
                <a:noFill/>
              </a:ln>
              <a:solidFill>
                <a:schemeClr val="tx1"/>
              </a:solidFill>
              <a:effectLst/>
              <a:uLnTx/>
              <a:uFillTx/>
              <a:latin typeface="+mn-lt"/>
              <a:ea typeface="+mn-ea"/>
              <a:cs typeface="+mn-cs"/>
            </a:endParaRPr>
          </a:p>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lang="en-AU" sz="2400" dirty="0" smtClean="0"/>
              <a:t>Nigel </a:t>
            </a:r>
            <a:r>
              <a:rPr lang="en-AU" sz="2400" dirty="0" err="1" smtClean="0"/>
              <a:t>Laiety</a:t>
            </a:r>
            <a:endParaRPr lang="en-AU" sz="2400" dirty="0" smtClean="0"/>
          </a:p>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AU" sz="2400" b="0" i="0" u="none" strike="noStrike" kern="1200" cap="none" spc="0" normalizeH="0" noProof="0" dirty="0" smtClean="0">
                <a:ln>
                  <a:noFill/>
                </a:ln>
                <a:solidFill>
                  <a:schemeClr val="tx1"/>
                </a:solidFill>
                <a:effectLst/>
                <a:uLnTx/>
                <a:uFillTx/>
                <a:latin typeface="+mn-lt"/>
                <a:ea typeface="+mn-ea"/>
                <a:cs typeface="+mn-cs"/>
              </a:rPr>
              <a:t>Christina </a:t>
            </a:r>
            <a:r>
              <a:rPr kumimoji="0" lang="en-AU" sz="2400" b="0" i="0" u="none" strike="noStrike" kern="1200" cap="none" spc="0" normalizeH="0" noProof="0" dirty="0" err="1" smtClean="0">
                <a:ln>
                  <a:noFill/>
                </a:ln>
                <a:solidFill>
                  <a:schemeClr val="tx1"/>
                </a:solidFill>
                <a:effectLst/>
                <a:uLnTx/>
                <a:uFillTx/>
                <a:latin typeface="+mn-lt"/>
                <a:ea typeface="+mn-ea"/>
                <a:cs typeface="+mn-cs"/>
              </a:rPr>
              <a:t>Colero</a:t>
            </a:r>
            <a:endParaRPr kumimoji="0" lang="en-AU" sz="2400" b="0" i="0" u="none" strike="noStrike" kern="1200" cap="none" spc="0" normalizeH="0" noProof="0" dirty="0" smtClean="0">
              <a:ln>
                <a:noFill/>
              </a:ln>
              <a:solidFill>
                <a:schemeClr val="tx1"/>
              </a:solidFill>
              <a:effectLst/>
              <a:uLnTx/>
              <a:uFillTx/>
              <a:latin typeface="+mn-lt"/>
              <a:ea typeface="+mn-ea"/>
              <a:cs typeface="+mn-cs"/>
            </a:endParaRPr>
          </a:p>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lang="en-AU" sz="2400" dirty="0" smtClean="0"/>
              <a:t>Gail </a:t>
            </a:r>
            <a:r>
              <a:rPr lang="en-AU" sz="2400" dirty="0" err="1" smtClean="0"/>
              <a:t>Fairlamb</a:t>
            </a:r>
            <a:endParaRPr lang="en-AU" sz="2400" dirty="0" smtClean="0"/>
          </a:p>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AU" sz="2400" b="0" i="0" u="none" strike="noStrike" kern="1200" cap="none" spc="0" normalizeH="0" noProof="0" dirty="0" smtClean="0">
                <a:ln>
                  <a:noFill/>
                </a:ln>
                <a:solidFill>
                  <a:schemeClr val="tx1"/>
                </a:solidFill>
                <a:effectLst/>
                <a:uLnTx/>
                <a:uFillTx/>
                <a:latin typeface="+mn-lt"/>
                <a:ea typeface="+mn-ea"/>
                <a:cs typeface="+mn-cs"/>
              </a:rPr>
              <a:t>Wendy Foster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AU" sz="24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23528" y="260648"/>
            <a:ext cx="8352928" cy="864096"/>
          </a:xfrm>
          <a:prstGeom prst="rect">
            <a:avLst/>
          </a:prstGeom>
        </p:spPr>
        <p:txBody>
          <a:bodyPr vert="horz" lIns="91440" tIns="45720" rIns="91440" bIns="45720" rtlCol="0">
            <a:noAutofit/>
          </a:bodyPr>
          <a:lstStyle/>
          <a:p>
            <a:pPr marL="342900" indent="-342900" algn="r">
              <a:lnSpc>
                <a:spcPct val="110000"/>
              </a:lnSpc>
              <a:spcBef>
                <a:spcPct val="20000"/>
              </a:spcBef>
              <a:defRPr/>
            </a:pPr>
            <a:r>
              <a:rPr lang="en-AU" sz="4400" dirty="0" smtClean="0"/>
              <a:t>What is Transition?</a:t>
            </a:r>
          </a:p>
        </p:txBody>
      </p:sp>
      <p:sp>
        <p:nvSpPr>
          <p:cNvPr id="8" name="Content Placeholder 2"/>
          <p:cNvSpPr txBox="1">
            <a:spLocks/>
          </p:cNvSpPr>
          <p:nvPr/>
        </p:nvSpPr>
        <p:spPr>
          <a:xfrm>
            <a:off x="3635896" y="1628800"/>
            <a:ext cx="5040560" cy="338437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AU"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3491880" y="1556792"/>
            <a:ext cx="5336976" cy="4096072"/>
          </a:xfrm>
          <a:prstGeom prst="rect">
            <a:avLst/>
          </a:prstGeom>
        </p:spPr>
        <p:txBody>
          <a:bodyPr vert="horz" lIns="91440" tIns="45720" rIns="91440" bIns="45720" rtlCol="0">
            <a:noAutofit/>
          </a:bodyPr>
          <a:lstStyle/>
          <a:p>
            <a:pPr marL="342900" lvl="0" indent="-342900">
              <a:spcBef>
                <a:spcPct val="20000"/>
              </a:spcBef>
              <a:defRPr/>
            </a:pPr>
            <a:r>
              <a:rPr lang="en-US" sz="2400" dirty="0" smtClean="0"/>
              <a:t>Positive, solutions-focused, </a:t>
            </a:r>
            <a:r>
              <a:rPr lang="en-US" sz="2400" dirty="0" smtClean="0"/>
              <a:t>community-scale </a:t>
            </a:r>
            <a:r>
              <a:rPr lang="en-US" sz="2400" dirty="0" smtClean="0"/>
              <a:t>response </a:t>
            </a:r>
            <a:r>
              <a:rPr lang="en-US" sz="2400" dirty="0" smtClean="0"/>
              <a:t>to </a:t>
            </a:r>
            <a:r>
              <a:rPr lang="en-US" sz="2400" dirty="0" smtClean="0"/>
              <a:t>the social impacts of peak </a:t>
            </a:r>
            <a:r>
              <a:rPr lang="en-US" sz="2400" dirty="0" smtClean="0"/>
              <a:t>oil and climate </a:t>
            </a:r>
            <a:r>
              <a:rPr lang="en-US" sz="2400" dirty="0" smtClean="0"/>
              <a:t>change by,</a:t>
            </a:r>
            <a:endParaRPr lang="en-US" sz="24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AU" sz="2400" baseline="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AU" sz="2400" baseline="0" dirty="0" smtClean="0"/>
              <a:t>Building</a:t>
            </a:r>
            <a:r>
              <a:rPr lang="en-AU" sz="2400" dirty="0" smtClean="0"/>
              <a:t> local resilience through collective action rather than government reform or individual action</a:t>
            </a:r>
            <a:endParaRPr kumimoji="0" lang="en-AU"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Content Placeholder 2"/>
          <p:cNvSpPr>
            <a:spLocks noGrp="1"/>
          </p:cNvSpPr>
          <p:nvPr>
            <p:ph sz="quarter" idx="1"/>
          </p:nvPr>
        </p:nvSpPr>
        <p:spPr>
          <a:xfrm>
            <a:off x="323528" y="1628800"/>
            <a:ext cx="3096344" cy="4740126"/>
          </a:xfrm>
        </p:spPr>
        <p:txBody>
          <a:bodyPr>
            <a:normAutofit/>
          </a:bodyPr>
          <a:lstStyle/>
          <a:p>
            <a:pPr>
              <a:buNone/>
            </a:pPr>
            <a:r>
              <a:rPr lang="en-AU" sz="1800" dirty="0" smtClean="0">
                <a:solidFill>
                  <a:schemeClr val="accent3">
                    <a:lumMod val="75000"/>
                  </a:schemeClr>
                </a:solidFill>
              </a:rPr>
              <a:t>Who are we?</a:t>
            </a:r>
          </a:p>
          <a:p>
            <a:pPr>
              <a:buNone/>
            </a:pPr>
            <a:r>
              <a:rPr lang="en-AU" sz="1800" dirty="0" smtClean="0"/>
              <a:t>What is Transition?</a:t>
            </a:r>
          </a:p>
          <a:p>
            <a:pPr>
              <a:buNone/>
            </a:pPr>
            <a:r>
              <a:rPr lang="en-AU" sz="1800" dirty="0" smtClean="0">
                <a:solidFill>
                  <a:schemeClr val="accent3">
                    <a:lumMod val="75000"/>
                  </a:schemeClr>
                </a:solidFill>
              </a:rPr>
              <a:t>Where did it Start?</a:t>
            </a:r>
          </a:p>
          <a:p>
            <a:pPr>
              <a:buNone/>
            </a:pPr>
            <a:r>
              <a:rPr lang="en-AU" sz="1800" dirty="0" smtClean="0">
                <a:solidFill>
                  <a:schemeClr val="accent3">
                    <a:lumMod val="75000"/>
                  </a:schemeClr>
                </a:solidFill>
              </a:rPr>
              <a:t>What were the driving forces?</a:t>
            </a:r>
          </a:p>
          <a:p>
            <a:pPr>
              <a:buNone/>
            </a:pPr>
            <a:r>
              <a:rPr lang="en-AU" sz="1800" dirty="0" smtClean="0">
                <a:solidFill>
                  <a:schemeClr val="accent3">
                    <a:lumMod val="75000"/>
                  </a:schemeClr>
                </a:solidFill>
              </a:rPr>
              <a:t>What does it look like?</a:t>
            </a:r>
          </a:p>
          <a:p>
            <a:pPr>
              <a:buNone/>
            </a:pPr>
            <a:r>
              <a:rPr lang="en-AU" sz="1800" dirty="0" smtClean="0">
                <a:solidFill>
                  <a:schemeClr val="accent3">
                    <a:lumMod val="75000"/>
                  </a:schemeClr>
                </a:solidFill>
              </a:rPr>
              <a:t>Benefits of Transition?</a:t>
            </a:r>
          </a:p>
          <a:p>
            <a:pPr>
              <a:buNone/>
            </a:pPr>
            <a:r>
              <a:rPr lang="en-AU" sz="1800" dirty="0" smtClean="0">
                <a:solidFill>
                  <a:schemeClr val="accent3">
                    <a:lumMod val="75000"/>
                  </a:schemeClr>
                </a:solidFill>
              </a:rPr>
              <a:t>Transition in Gawler</a:t>
            </a:r>
          </a:p>
          <a:p>
            <a:pPr>
              <a:buNone/>
            </a:pPr>
            <a:r>
              <a:rPr lang="en-AU" sz="1800" dirty="0" smtClean="0">
                <a:solidFill>
                  <a:schemeClr val="accent3">
                    <a:lumMod val="75000"/>
                  </a:schemeClr>
                </a:solidFill>
              </a:rPr>
              <a:t>What we have done?</a:t>
            </a:r>
          </a:p>
          <a:p>
            <a:pPr>
              <a:buNone/>
            </a:pPr>
            <a:r>
              <a:rPr lang="en-AU" sz="1800" dirty="0" smtClean="0">
                <a:solidFill>
                  <a:schemeClr val="accent3">
                    <a:lumMod val="75000"/>
                  </a:schemeClr>
                </a:solidFill>
              </a:rPr>
              <a:t>What we hope to do?</a:t>
            </a:r>
          </a:p>
          <a:p>
            <a:pPr>
              <a:buNone/>
            </a:pPr>
            <a:r>
              <a:rPr lang="en-AU" sz="1800" dirty="0" smtClean="0">
                <a:solidFill>
                  <a:schemeClr val="accent3">
                    <a:lumMod val="75000"/>
                  </a:schemeClr>
                </a:solidFill>
              </a:rPr>
              <a:t>How can we work together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251520" y="260648"/>
            <a:ext cx="8424936" cy="1080120"/>
          </a:xfrm>
          <a:prstGeom prst="rect">
            <a:avLst/>
          </a:prstGeom>
        </p:spPr>
        <p:txBody>
          <a:bodyPr vert="horz" lIns="91440" tIns="45720" rIns="91440" bIns="45720" rtlCol="0">
            <a:noAutofit/>
          </a:bodyPr>
          <a:lstStyle/>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lang="en-AU" sz="4400" dirty="0" smtClean="0"/>
              <a:t>What is Transition?</a:t>
            </a:r>
          </a:p>
        </p:txBody>
      </p:sp>
      <p:sp>
        <p:nvSpPr>
          <p:cNvPr id="8" name="Content Placeholder 2"/>
          <p:cNvSpPr txBox="1">
            <a:spLocks/>
          </p:cNvSpPr>
          <p:nvPr/>
        </p:nvSpPr>
        <p:spPr>
          <a:xfrm>
            <a:off x="3635896" y="1628800"/>
            <a:ext cx="5040560" cy="338437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AU"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3491880" y="1781200"/>
            <a:ext cx="5336976" cy="3384376"/>
          </a:xfrm>
          <a:prstGeom prst="rect">
            <a:avLst/>
          </a:prstGeom>
        </p:spPr>
        <p:txBody>
          <a:bodyPr vert="horz" lIns="91440" tIns="45720" rIns="91440" bIns="45720" rtlCol="0" anchor="ctr">
            <a:normAutofit/>
          </a:bodyPr>
          <a:lstStyle/>
          <a:p>
            <a:pPr algn="ctr"/>
            <a:r>
              <a:rPr lang="en-AU" sz="2400" i="1" dirty="0" smtClean="0"/>
              <a:t>“If we wait for governments, it’ll be too little too late. If we act as individuals, it’ll be too little. But if we act as communities, it might just be enough, just in time</a:t>
            </a:r>
            <a:r>
              <a:rPr lang="en-AU" sz="2400" i="1" dirty="0" smtClean="0"/>
              <a:t>”.</a:t>
            </a:r>
          </a:p>
          <a:p>
            <a:pPr algn="ctr"/>
            <a:endParaRPr lang="en-AU" sz="2400" i="1" dirty="0" smtClean="0"/>
          </a:p>
          <a:p>
            <a:pPr algn="ctr"/>
            <a:r>
              <a:rPr lang="en-AU" sz="1600" i="1" dirty="0" smtClean="0"/>
              <a:t>Rob Hopkins (Co-founder Transition Network)</a:t>
            </a:r>
            <a:endParaRPr lang="en-AU" sz="1600" dirty="0"/>
          </a:p>
        </p:txBody>
      </p:sp>
      <p:sp>
        <p:nvSpPr>
          <p:cNvPr id="9" name="Content Placeholder 2"/>
          <p:cNvSpPr>
            <a:spLocks noGrp="1"/>
          </p:cNvSpPr>
          <p:nvPr>
            <p:ph sz="quarter" idx="1"/>
          </p:nvPr>
        </p:nvSpPr>
        <p:spPr>
          <a:xfrm>
            <a:off x="323528" y="1628800"/>
            <a:ext cx="3096344" cy="4740126"/>
          </a:xfrm>
        </p:spPr>
        <p:txBody>
          <a:bodyPr>
            <a:normAutofit/>
          </a:bodyPr>
          <a:lstStyle/>
          <a:p>
            <a:pPr>
              <a:buNone/>
            </a:pPr>
            <a:r>
              <a:rPr lang="en-AU" sz="1800" dirty="0" smtClean="0">
                <a:solidFill>
                  <a:schemeClr val="accent3">
                    <a:lumMod val="75000"/>
                  </a:schemeClr>
                </a:solidFill>
              </a:rPr>
              <a:t>Who are we?</a:t>
            </a:r>
          </a:p>
          <a:p>
            <a:pPr>
              <a:buNone/>
            </a:pPr>
            <a:r>
              <a:rPr lang="en-AU" sz="1800" dirty="0" smtClean="0"/>
              <a:t>What is Transition?</a:t>
            </a:r>
          </a:p>
          <a:p>
            <a:pPr>
              <a:buNone/>
            </a:pPr>
            <a:r>
              <a:rPr lang="en-AU" sz="1800" dirty="0" smtClean="0">
                <a:solidFill>
                  <a:schemeClr val="accent3">
                    <a:lumMod val="75000"/>
                  </a:schemeClr>
                </a:solidFill>
              </a:rPr>
              <a:t>Where did it Start?</a:t>
            </a:r>
          </a:p>
          <a:p>
            <a:pPr>
              <a:buNone/>
            </a:pPr>
            <a:r>
              <a:rPr lang="en-AU" sz="1800" dirty="0" smtClean="0">
                <a:solidFill>
                  <a:schemeClr val="accent3">
                    <a:lumMod val="75000"/>
                  </a:schemeClr>
                </a:solidFill>
              </a:rPr>
              <a:t>What were the driving forces?</a:t>
            </a:r>
          </a:p>
          <a:p>
            <a:pPr>
              <a:buNone/>
            </a:pPr>
            <a:r>
              <a:rPr lang="en-AU" sz="1800" dirty="0" smtClean="0">
                <a:solidFill>
                  <a:schemeClr val="accent3">
                    <a:lumMod val="75000"/>
                  </a:schemeClr>
                </a:solidFill>
              </a:rPr>
              <a:t>What does it look like?</a:t>
            </a:r>
          </a:p>
          <a:p>
            <a:pPr>
              <a:buNone/>
            </a:pPr>
            <a:r>
              <a:rPr lang="en-AU" sz="1800" dirty="0" smtClean="0">
                <a:solidFill>
                  <a:schemeClr val="accent3">
                    <a:lumMod val="75000"/>
                  </a:schemeClr>
                </a:solidFill>
              </a:rPr>
              <a:t>Benefits of Transition?</a:t>
            </a:r>
          </a:p>
          <a:p>
            <a:pPr>
              <a:buNone/>
            </a:pPr>
            <a:r>
              <a:rPr lang="en-AU" sz="1800" dirty="0" smtClean="0">
                <a:solidFill>
                  <a:schemeClr val="accent3">
                    <a:lumMod val="75000"/>
                  </a:schemeClr>
                </a:solidFill>
              </a:rPr>
              <a:t>Transition in Gawler</a:t>
            </a:r>
          </a:p>
          <a:p>
            <a:pPr>
              <a:buNone/>
            </a:pPr>
            <a:r>
              <a:rPr lang="en-AU" sz="1800" dirty="0" smtClean="0">
                <a:solidFill>
                  <a:schemeClr val="accent3">
                    <a:lumMod val="75000"/>
                  </a:schemeClr>
                </a:solidFill>
              </a:rPr>
              <a:t>What we have done?</a:t>
            </a:r>
          </a:p>
          <a:p>
            <a:pPr>
              <a:buNone/>
            </a:pPr>
            <a:r>
              <a:rPr lang="en-AU" sz="1800" dirty="0" smtClean="0">
                <a:solidFill>
                  <a:schemeClr val="accent3">
                    <a:lumMod val="75000"/>
                  </a:schemeClr>
                </a:solidFill>
              </a:rPr>
              <a:t>What we hope to do?</a:t>
            </a:r>
          </a:p>
          <a:p>
            <a:pPr>
              <a:buNone/>
            </a:pPr>
            <a:r>
              <a:rPr lang="en-AU" sz="1800" dirty="0" smtClean="0">
                <a:solidFill>
                  <a:schemeClr val="accent3">
                    <a:lumMod val="75000"/>
                  </a:schemeClr>
                </a:solidFill>
              </a:rPr>
              <a:t>How can we work together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995936" y="260648"/>
            <a:ext cx="4680520" cy="1080120"/>
          </a:xfrm>
          <a:prstGeom prst="rect">
            <a:avLst/>
          </a:prstGeom>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lang="en-AU" sz="4400" dirty="0" smtClean="0"/>
              <a:t>Where did it start?</a:t>
            </a:r>
          </a:p>
        </p:txBody>
      </p:sp>
      <p:sp>
        <p:nvSpPr>
          <p:cNvPr id="8" name="Content Placeholder 2"/>
          <p:cNvSpPr txBox="1">
            <a:spLocks/>
          </p:cNvSpPr>
          <p:nvPr/>
        </p:nvSpPr>
        <p:spPr>
          <a:xfrm>
            <a:off x="3635896" y="1628800"/>
            <a:ext cx="5040560" cy="338437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AU"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3491880" y="1781200"/>
            <a:ext cx="5336976" cy="3384376"/>
          </a:xfrm>
          <a:prstGeom prst="rect">
            <a:avLst/>
          </a:prstGeom>
        </p:spPr>
        <p:txBody>
          <a:bodyPr vert="horz" lIns="91440" tIns="45720" rIns="91440" bIns="45720" rtlCol="0" anchor="t">
            <a:normAutofit lnSpcReduction="10000"/>
          </a:bodyPr>
          <a:lstStyle/>
          <a:p>
            <a:r>
              <a:rPr lang="en-AU" sz="2400" dirty="0" smtClean="0"/>
              <a:t>Rob Hopkins – </a:t>
            </a:r>
            <a:r>
              <a:rPr lang="en-AU" sz="2400" dirty="0" err="1" smtClean="0"/>
              <a:t>Permaculture</a:t>
            </a:r>
            <a:endParaRPr lang="en-AU" sz="2400" dirty="0" smtClean="0"/>
          </a:p>
          <a:p>
            <a:endParaRPr lang="en-AU" sz="2400" dirty="0" smtClean="0"/>
          </a:p>
          <a:p>
            <a:r>
              <a:rPr lang="en-AU" sz="2400" dirty="0" smtClean="0"/>
              <a:t>Transition Town Totnes</a:t>
            </a:r>
          </a:p>
          <a:p>
            <a:endParaRPr lang="en-AU" sz="2400" dirty="0" smtClean="0"/>
          </a:p>
          <a:p>
            <a:r>
              <a:rPr lang="en-AU" sz="2400" dirty="0" smtClean="0"/>
              <a:t>Transition Network</a:t>
            </a:r>
          </a:p>
          <a:p>
            <a:endParaRPr lang="en-AU" sz="2400" dirty="0" smtClean="0"/>
          </a:p>
          <a:p>
            <a:r>
              <a:rPr lang="en-AU" sz="2400" dirty="0" smtClean="0"/>
              <a:t>Many hundreds </a:t>
            </a:r>
            <a:r>
              <a:rPr lang="en-AU" sz="2400" dirty="0" smtClean="0"/>
              <a:t>of official </a:t>
            </a:r>
            <a:r>
              <a:rPr lang="en-AU" sz="2400" dirty="0" smtClean="0"/>
              <a:t>Transition sites</a:t>
            </a:r>
          </a:p>
          <a:p>
            <a:endParaRPr lang="en-AU" sz="2400" dirty="0" smtClean="0"/>
          </a:p>
          <a:p>
            <a:r>
              <a:rPr lang="en-AU" sz="2400" dirty="0" smtClean="0"/>
              <a:t>Over 1800 sites globally ‘Mulling’</a:t>
            </a:r>
            <a:endParaRPr lang="en-AU" sz="2400" dirty="0"/>
          </a:p>
        </p:txBody>
      </p:sp>
      <p:pic>
        <p:nvPicPr>
          <p:cNvPr id="6" name="Picture 10" descr="Transition Network logo.JPG"/>
          <p:cNvPicPr>
            <a:picLocks noChangeAspect="1" noChangeArrowheads="1"/>
          </p:cNvPicPr>
          <p:nvPr/>
        </p:nvPicPr>
        <p:blipFill>
          <a:blip r:embed="rId3" cstate="print"/>
          <a:srcRect/>
          <a:stretch>
            <a:fillRect/>
          </a:stretch>
        </p:blipFill>
        <p:spPr bwMode="auto">
          <a:xfrm>
            <a:off x="348060" y="188640"/>
            <a:ext cx="3071812" cy="1109663"/>
          </a:xfrm>
          <a:prstGeom prst="rect">
            <a:avLst/>
          </a:prstGeom>
          <a:noFill/>
          <a:ln w="9525">
            <a:noFill/>
            <a:miter lim="800000"/>
            <a:headEnd/>
            <a:tailEnd/>
          </a:ln>
        </p:spPr>
      </p:pic>
      <p:sp>
        <p:nvSpPr>
          <p:cNvPr id="10" name="Content Placeholder 2"/>
          <p:cNvSpPr>
            <a:spLocks noGrp="1"/>
          </p:cNvSpPr>
          <p:nvPr>
            <p:ph sz="quarter" idx="1"/>
          </p:nvPr>
        </p:nvSpPr>
        <p:spPr>
          <a:xfrm>
            <a:off x="323528" y="1628800"/>
            <a:ext cx="3096344" cy="4740126"/>
          </a:xfrm>
        </p:spPr>
        <p:txBody>
          <a:bodyPr>
            <a:normAutofit/>
          </a:bodyPr>
          <a:lstStyle/>
          <a:p>
            <a:pPr>
              <a:buNone/>
            </a:pPr>
            <a:r>
              <a:rPr lang="en-AU" sz="1800" dirty="0" smtClean="0">
                <a:solidFill>
                  <a:schemeClr val="accent3">
                    <a:lumMod val="75000"/>
                  </a:schemeClr>
                </a:solidFill>
              </a:rPr>
              <a:t>Who are we?</a:t>
            </a:r>
          </a:p>
          <a:p>
            <a:pPr>
              <a:buNone/>
            </a:pPr>
            <a:r>
              <a:rPr lang="en-AU" sz="1800" dirty="0" smtClean="0">
                <a:solidFill>
                  <a:schemeClr val="accent3">
                    <a:lumMod val="75000"/>
                  </a:schemeClr>
                </a:solidFill>
              </a:rPr>
              <a:t>What is Transition?</a:t>
            </a:r>
          </a:p>
          <a:p>
            <a:pPr>
              <a:buNone/>
            </a:pPr>
            <a:r>
              <a:rPr lang="en-AU" sz="1800" dirty="0" smtClean="0"/>
              <a:t>Where did it Start?</a:t>
            </a:r>
          </a:p>
          <a:p>
            <a:pPr>
              <a:buNone/>
            </a:pPr>
            <a:r>
              <a:rPr lang="en-AU" sz="1800" dirty="0" smtClean="0">
                <a:solidFill>
                  <a:schemeClr val="accent3">
                    <a:lumMod val="75000"/>
                  </a:schemeClr>
                </a:solidFill>
              </a:rPr>
              <a:t>What were the driving forces?</a:t>
            </a:r>
          </a:p>
          <a:p>
            <a:pPr>
              <a:buNone/>
            </a:pPr>
            <a:r>
              <a:rPr lang="en-AU" sz="1800" dirty="0" smtClean="0">
                <a:solidFill>
                  <a:schemeClr val="accent3">
                    <a:lumMod val="75000"/>
                  </a:schemeClr>
                </a:solidFill>
              </a:rPr>
              <a:t>What does it look like?</a:t>
            </a:r>
          </a:p>
          <a:p>
            <a:pPr>
              <a:buNone/>
            </a:pPr>
            <a:r>
              <a:rPr lang="en-AU" sz="1800" dirty="0" smtClean="0">
                <a:solidFill>
                  <a:schemeClr val="accent3">
                    <a:lumMod val="75000"/>
                  </a:schemeClr>
                </a:solidFill>
              </a:rPr>
              <a:t>Benefits of Transition?</a:t>
            </a:r>
          </a:p>
          <a:p>
            <a:pPr>
              <a:buNone/>
            </a:pPr>
            <a:r>
              <a:rPr lang="en-AU" sz="1800" dirty="0" smtClean="0">
                <a:solidFill>
                  <a:schemeClr val="accent3">
                    <a:lumMod val="75000"/>
                  </a:schemeClr>
                </a:solidFill>
              </a:rPr>
              <a:t>Transition in Gawler</a:t>
            </a:r>
          </a:p>
          <a:p>
            <a:pPr>
              <a:buNone/>
            </a:pPr>
            <a:r>
              <a:rPr lang="en-AU" sz="1800" dirty="0" smtClean="0">
                <a:solidFill>
                  <a:schemeClr val="accent3">
                    <a:lumMod val="75000"/>
                  </a:schemeClr>
                </a:solidFill>
              </a:rPr>
              <a:t>What we have done?</a:t>
            </a:r>
          </a:p>
          <a:p>
            <a:pPr>
              <a:buNone/>
            </a:pPr>
            <a:r>
              <a:rPr lang="en-AU" sz="1800" dirty="0" smtClean="0">
                <a:solidFill>
                  <a:schemeClr val="accent3">
                    <a:lumMod val="75000"/>
                  </a:schemeClr>
                </a:solidFill>
              </a:rPr>
              <a:t>What we hope to do?</a:t>
            </a:r>
          </a:p>
          <a:p>
            <a:pPr>
              <a:buNone/>
            </a:pPr>
            <a:r>
              <a:rPr lang="en-AU" sz="1800" dirty="0" smtClean="0">
                <a:solidFill>
                  <a:schemeClr val="accent3">
                    <a:lumMod val="75000"/>
                  </a:schemeClr>
                </a:solidFill>
              </a:rPr>
              <a:t>How can we work together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251520" y="260648"/>
            <a:ext cx="8424936" cy="1080120"/>
          </a:xfrm>
          <a:prstGeom prst="rect">
            <a:avLst/>
          </a:prstGeom>
        </p:spPr>
        <p:txBody>
          <a:bodyPr vert="horz" lIns="91440" tIns="45720" rIns="91440" bIns="45720" rtlCol="0">
            <a:noAutofit/>
          </a:bodyPr>
          <a:lstStyle/>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lang="en-AU" sz="4400" dirty="0" smtClean="0"/>
              <a:t>What were the driving forces?</a:t>
            </a:r>
          </a:p>
        </p:txBody>
      </p:sp>
      <p:sp>
        <p:nvSpPr>
          <p:cNvPr id="8" name="Content Placeholder 2"/>
          <p:cNvSpPr txBox="1">
            <a:spLocks/>
          </p:cNvSpPr>
          <p:nvPr/>
        </p:nvSpPr>
        <p:spPr>
          <a:xfrm>
            <a:off x="3635896" y="1628800"/>
            <a:ext cx="5040560" cy="338437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AU"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3491880" y="1781200"/>
            <a:ext cx="5336976" cy="3384376"/>
          </a:xfrm>
          <a:prstGeom prst="rect">
            <a:avLst/>
          </a:prstGeom>
        </p:spPr>
        <p:txBody>
          <a:bodyPr vert="horz" lIns="91440" tIns="45720" rIns="91440" bIns="45720" rtlCol="0" anchor="t">
            <a:normAutofit/>
          </a:bodyPr>
          <a:lstStyle/>
          <a:p>
            <a:r>
              <a:rPr lang="en-AU" sz="2400" dirty="0" smtClean="0"/>
              <a:t>Climate Change</a:t>
            </a:r>
          </a:p>
          <a:p>
            <a:endParaRPr lang="en-AU" sz="2400" dirty="0" smtClean="0"/>
          </a:p>
          <a:p>
            <a:r>
              <a:rPr lang="en-AU" sz="2400" dirty="0" smtClean="0"/>
              <a:t>Peak Oil</a:t>
            </a:r>
          </a:p>
          <a:p>
            <a:endParaRPr lang="en-AU" sz="2400" dirty="0" smtClean="0"/>
          </a:p>
          <a:p>
            <a:r>
              <a:rPr lang="en-AU" sz="2400" dirty="0" smtClean="0"/>
              <a:t>struggling local economy</a:t>
            </a:r>
          </a:p>
          <a:p>
            <a:endParaRPr lang="en-AU" sz="2400" dirty="0" smtClean="0"/>
          </a:p>
          <a:p>
            <a:r>
              <a:rPr lang="en-AU" sz="2400" dirty="0" smtClean="0"/>
              <a:t>Lack of local employment</a:t>
            </a:r>
          </a:p>
          <a:p>
            <a:r>
              <a:rPr lang="en-AU" sz="2400" dirty="0" smtClean="0"/>
              <a:t>opportunities</a:t>
            </a:r>
            <a:endParaRPr lang="en-AU" sz="2400" dirty="0"/>
          </a:p>
        </p:txBody>
      </p:sp>
      <p:pic>
        <p:nvPicPr>
          <p:cNvPr id="6" name="Picture 7"/>
          <p:cNvPicPr>
            <a:picLocks noChangeAspect="1" noChangeArrowheads="1"/>
          </p:cNvPicPr>
          <p:nvPr/>
        </p:nvPicPr>
        <p:blipFill>
          <a:blip r:embed="rId3" cstate="print"/>
          <a:srcRect/>
          <a:stretch>
            <a:fillRect/>
          </a:stretch>
        </p:blipFill>
        <p:spPr>
          <a:xfrm>
            <a:off x="6948264" y="1196752"/>
            <a:ext cx="1796479" cy="1779690"/>
          </a:xfrm>
          <a:prstGeom prst="rect">
            <a:avLst/>
          </a:prstGeom>
          <a:ln w="3175" cap="flat" algn="ctr">
            <a:solidFill>
              <a:srgbClr val="000000"/>
            </a:solidFill>
          </a:ln>
        </p:spPr>
      </p:pic>
      <p:pic>
        <p:nvPicPr>
          <p:cNvPr id="9" name="Picture 7"/>
          <p:cNvPicPr>
            <a:picLocks noChangeAspect="1" noChangeArrowheads="1"/>
          </p:cNvPicPr>
          <p:nvPr/>
        </p:nvPicPr>
        <p:blipFill>
          <a:blip r:embed="rId4" cstate="print"/>
          <a:srcRect/>
          <a:stretch>
            <a:fillRect/>
          </a:stretch>
        </p:blipFill>
        <p:spPr bwMode="auto">
          <a:xfrm>
            <a:off x="6804248" y="4725144"/>
            <a:ext cx="1902529" cy="1628800"/>
          </a:xfrm>
          <a:prstGeom prst="rect">
            <a:avLst/>
          </a:prstGeom>
          <a:noFill/>
          <a:ln w="3175" algn="ctr">
            <a:solidFill>
              <a:srgbClr val="000000"/>
            </a:solidFill>
            <a:miter lim="800000"/>
            <a:headEnd/>
            <a:tailEnd/>
          </a:ln>
        </p:spPr>
      </p:pic>
      <p:sp>
        <p:nvSpPr>
          <p:cNvPr id="11" name="Content Placeholder 2"/>
          <p:cNvSpPr>
            <a:spLocks noGrp="1"/>
          </p:cNvSpPr>
          <p:nvPr>
            <p:ph sz="quarter" idx="1"/>
          </p:nvPr>
        </p:nvSpPr>
        <p:spPr>
          <a:xfrm>
            <a:off x="323528" y="1628800"/>
            <a:ext cx="3096344" cy="4740126"/>
          </a:xfrm>
        </p:spPr>
        <p:txBody>
          <a:bodyPr>
            <a:normAutofit/>
          </a:bodyPr>
          <a:lstStyle/>
          <a:p>
            <a:pPr>
              <a:buNone/>
            </a:pPr>
            <a:r>
              <a:rPr lang="en-AU" sz="1800" dirty="0" smtClean="0">
                <a:solidFill>
                  <a:schemeClr val="accent3">
                    <a:lumMod val="75000"/>
                  </a:schemeClr>
                </a:solidFill>
              </a:rPr>
              <a:t>Who are we?</a:t>
            </a:r>
          </a:p>
          <a:p>
            <a:pPr>
              <a:buNone/>
            </a:pPr>
            <a:r>
              <a:rPr lang="en-AU" sz="1800" dirty="0" smtClean="0">
                <a:solidFill>
                  <a:schemeClr val="accent3">
                    <a:lumMod val="75000"/>
                  </a:schemeClr>
                </a:solidFill>
              </a:rPr>
              <a:t>What is Transition?</a:t>
            </a:r>
          </a:p>
          <a:p>
            <a:pPr>
              <a:buNone/>
            </a:pPr>
            <a:r>
              <a:rPr lang="en-AU" sz="1800" dirty="0" smtClean="0">
                <a:solidFill>
                  <a:schemeClr val="accent3">
                    <a:lumMod val="75000"/>
                  </a:schemeClr>
                </a:solidFill>
              </a:rPr>
              <a:t>Where did it Start?</a:t>
            </a:r>
          </a:p>
          <a:p>
            <a:pPr>
              <a:buNone/>
            </a:pPr>
            <a:r>
              <a:rPr lang="en-AU" sz="1800" dirty="0" smtClean="0"/>
              <a:t>What were the driving forces?</a:t>
            </a:r>
          </a:p>
          <a:p>
            <a:pPr>
              <a:buNone/>
            </a:pPr>
            <a:r>
              <a:rPr lang="en-AU" sz="1800" dirty="0" smtClean="0">
                <a:solidFill>
                  <a:schemeClr val="accent3">
                    <a:lumMod val="75000"/>
                  </a:schemeClr>
                </a:solidFill>
              </a:rPr>
              <a:t>What does it look like?</a:t>
            </a:r>
          </a:p>
          <a:p>
            <a:pPr>
              <a:buNone/>
            </a:pPr>
            <a:r>
              <a:rPr lang="en-AU" sz="1800" dirty="0" smtClean="0">
                <a:solidFill>
                  <a:schemeClr val="accent3">
                    <a:lumMod val="75000"/>
                  </a:schemeClr>
                </a:solidFill>
              </a:rPr>
              <a:t>Benefits of Transition?</a:t>
            </a:r>
          </a:p>
          <a:p>
            <a:pPr>
              <a:buNone/>
            </a:pPr>
            <a:r>
              <a:rPr lang="en-AU" sz="1800" dirty="0" smtClean="0">
                <a:solidFill>
                  <a:schemeClr val="accent3">
                    <a:lumMod val="75000"/>
                  </a:schemeClr>
                </a:solidFill>
              </a:rPr>
              <a:t>Transition in Gawler</a:t>
            </a:r>
          </a:p>
          <a:p>
            <a:pPr>
              <a:buNone/>
            </a:pPr>
            <a:r>
              <a:rPr lang="en-AU" sz="1800" dirty="0" smtClean="0">
                <a:solidFill>
                  <a:schemeClr val="accent3">
                    <a:lumMod val="75000"/>
                  </a:schemeClr>
                </a:solidFill>
              </a:rPr>
              <a:t>What we have done?</a:t>
            </a:r>
          </a:p>
          <a:p>
            <a:pPr>
              <a:buNone/>
            </a:pPr>
            <a:r>
              <a:rPr lang="en-AU" sz="1800" dirty="0" smtClean="0">
                <a:solidFill>
                  <a:schemeClr val="accent3">
                    <a:lumMod val="75000"/>
                  </a:schemeClr>
                </a:solidFill>
              </a:rPr>
              <a:t>What we hope to do?</a:t>
            </a:r>
          </a:p>
          <a:p>
            <a:pPr>
              <a:buNone/>
            </a:pPr>
            <a:r>
              <a:rPr lang="en-AU" sz="1800" dirty="0" smtClean="0">
                <a:solidFill>
                  <a:schemeClr val="accent3">
                    <a:lumMod val="75000"/>
                  </a:schemeClr>
                </a:solidFill>
              </a:rPr>
              <a:t>How can we work together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3635896" y="1628800"/>
            <a:ext cx="5040560" cy="338437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AU"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3491880" y="1781200"/>
            <a:ext cx="5336976" cy="4312096"/>
          </a:xfrm>
          <a:prstGeom prst="rect">
            <a:avLst/>
          </a:prstGeom>
        </p:spPr>
        <p:txBody>
          <a:bodyPr vert="horz" lIns="91440" tIns="45720" rIns="91440" bIns="45720" rtlCol="0" anchor="t">
            <a:normAutofit/>
          </a:bodyPr>
          <a:lstStyle/>
          <a:p>
            <a:r>
              <a:rPr lang="en-AU" sz="2400" dirty="0" smtClean="0"/>
              <a:t>Community projects</a:t>
            </a:r>
          </a:p>
          <a:p>
            <a:r>
              <a:rPr lang="en-AU" sz="2400" dirty="0" smtClean="0"/>
              <a:t>Small and large</a:t>
            </a:r>
          </a:p>
          <a:p>
            <a:r>
              <a:rPr lang="en-AU" sz="2400" dirty="0" smtClean="0"/>
              <a:t>Themes </a:t>
            </a:r>
          </a:p>
          <a:p>
            <a:r>
              <a:rPr lang="en-AU" sz="2400" dirty="0" smtClean="0"/>
              <a:t>	Food</a:t>
            </a:r>
          </a:p>
          <a:p>
            <a:r>
              <a:rPr lang="en-AU" sz="2400" dirty="0" smtClean="0"/>
              <a:t>	Transport</a:t>
            </a:r>
          </a:p>
          <a:p>
            <a:r>
              <a:rPr lang="en-AU" sz="2400" dirty="0" smtClean="0"/>
              <a:t>	Energy</a:t>
            </a:r>
          </a:p>
          <a:p>
            <a:r>
              <a:rPr lang="en-AU" sz="2400" dirty="0" smtClean="0"/>
              <a:t>	Economy</a:t>
            </a:r>
          </a:p>
          <a:p>
            <a:r>
              <a:rPr lang="en-AU" sz="2400" dirty="0" smtClean="0"/>
              <a:t>	Arts and Culture</a:t>
            </a:r>
          </a:p>
          <a:p>
            <a:r>
              <a:rPr lang="en-AU" sz="2400" dirty="0" smtClean="0"/>
              <a:t>	Waste</a:t>
            </a:r>
          </a:p>
          <a:p>
            <a:r>
              <a:rPr lang="en-AU" sz="2400" dirty="0" smtClean="0"/>
              <a:t>	Biodiversity</a:t>
            </a:r>
          </a:p>
          <a:p>
            <a:endParaRPr lang="en-AU" sz="2400" dirty="0" smtClean="0"/>
          </a:p>
          <a:p>
            <a:endParaRPr lang="en-AU" sz="2400" dirty="0"/>
          </a:p>
        </p:txBody>
      </p:sp>
      <p:sp>
        <p:nvSpPr>
          <p:cNvPr id="6" name="Content Placeholder 2"/>
          <p:cNvSpPr txBox="1">
            <a:spLocks/>
          </p:cNvSpPr>
          <p:nvPr/>
        </p:nvSpPr>
        <p:spPr>
          <a:xfrm>
            <a:off x="323528" y="260648"/>
            <a:ext cx="8352928" cy="1080120"/>
          </a:xfrm>
          <a:prstGeom prst="rect">
            <a:avLst/>
          </a:prstGeom>
        </p:spPr>
        <p:txBody>
          <a:bodyPr vert="horz" lIns="91440" tIns="45720" rIns="91440" bIns="45720" rtlCol="0">
            <a:noAutofit/>
          </a:bodyPr>
          <a:lstStyle/>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lang="en-AU" sz="4400" dirty="0" smtClean="0"/>
              <a:t>What might Transition look like?</a:t>
            </a:r>
          </a:p>
        </p:txBody>
      </p:sp>
      <p:sp>
        <p:nvSpPr>
          <p:cNvPr id="10" name="Content Placeholder 2"/>
          <p:cNvSpPr>
            <a:spLocks noGrp="1"/>
          </p:cNvSpPr>
          <p:nvPr>
            <p:ph sz="quarter" idx="1"/>
          </p:nvPr>
        </p:nvSpPr>
        <p:spPr>
          <a:xfrm>
            <a:off x="323528" y="1628800"/>
            <a:ext cx="3096344" cy="4740126"/>
          </a:xfrm>
        </p:spPr>
        <p:txBody>
          <a:bodyPr>
            <a:normAutofit/>
          </a:bodyPr>
          <a:lstStyle/>
          <a:p>
            <a:pPr>
              <a:buNone/>
            </a:pPr>
            <a:r>
              <a:rPr lang="en-AU" sz="1800" dirty="0" smtClean="0">
                <a:solidFill>
                  <a:schemeClr val="accent3">
                    <a:lumMod val="75000"/>
                  </a:schemeClr>
                </a:solidFill>
              </a:rPr>
              <a:t>Who are we?</a:t>
            </a:r>
          </a:p>
          <a:p>
            <a:pPr>
              <a:buNone/>
            </a:pPr>
            <a:r>
              <a:rPr lang="en-AU" sz="1800" dirty="0" smtClean="0">
                <a:solidFill>
                  <a:schemeClr val="accent3">
                    <a:lumMod val="75000"/>
                  </a:schemeClr>
                </a:solidFill>
              </a:rPr>
              <a:t>What is Transition?</a:t>
            </a:r>
          </a:p>
          <a:p>
            <a:pPr>
              <a:buNone/>
            </a:pPr>
            <a:r>
              <a:rPr lang="en-AU" sz="1800" dirty="0" smtClean="0">
                <a:solidFill>
                  <a:schemeClr val="accent3">
                    <a:lumMod val="75000"/>
                  </a:schemeClr>
                </a:solidFill>
              </a:rPr>
              <a:t>Where did it Start?</a:t>
            </a:r>
          </a:p>
          <a:p>
            <a:pPr>
              <a:buNone/>
            </a:pPr>
            <a:r>
              <a:rPr lang="en-AU" sz="1800" dirty="0" smtClean="0">
                <a:solidFill>
                  <a:schemeClr val="accent3">
                    <a:lumMod val="75000"/>
                  </a:schemeClr>
                </a:solidFill>
              </a:rPr>
              <a:t>What were the driving forces?</a:t>
            </a:r>
          </a:p>
          <a:p>
            <a:pPr>
              <a:buNone/>
            </a:pPr>
            <a:r>
              <a:rPr lang="en-AU" sz="1800" dirty="0" smtClean="0"/>
              <a:t>What does it look like?</a:t>
            </a:r>
          </a:p>
          <a:p>
            <a:pPr>
              <a:buNone/>
            </a:pPr>
            <a:r>
              <a:rPr lang="en-AU" sz="1800" dirty="0" smtClean="0">
                <a:solidFill>
                  <a:schemeClr val="accent3">
                    <a:lumMod val="75000"/>
                  </a:schemeClr>
                </a:solidFill>
              </a:rPr>
              <a:t>Benefits of Transition?</a:t>
            </a:r>
          </a:p>
          <a:p>
            <a:pPr>
              <a:buNone/>
            </a:pPr>
            <a:r>
              <a:rPr lang="en-AU" sz="1800" dirty="0" smtClean="0">
                <a:solidFill>
                  <a:schemeClr val="accent3">
                    <a:lumMod val="75000"/>
                  </a:schemeClr>
                </a:solidFill>
              </a:rPr>
              <a:t>Transition in Gawler</a:t>
            </a:r>
          </a:p>
          <a:p>
            <a:pPr>
              <a:buNone/>
            </a:pPr>
            <a:r>
              <a:rPr lang="en-AU" sz="1800" dirty="0" smtClean="0">
                <a:solidFill>
                  <a:schemeClr val="accent3">
                    <a:lumMod val="75000"/>
                  </a:schemeClr>
                </a:solidFill>
              </a:rPr>
              <a:t>What we have done?</a:t>
            </a:r>
          </a:p>
          <a:p>
            <a:pPr>
              <a:buNone/>
            </a:pPr>
            <a:r>
              <a:rPr lang="en-AU" sz="1800" dirty="0" smtClean="0">
                <a:solidFill>
                  <a:schemeClr val="accent3">
                    <a:lumMod val="75000"/>
                  </a:schemeClr>
                </a:solidFill>
              </a:rPr>
              <a:t>What we hope to do?</a:t>
            </a:r>
          </a:p>
          <a:p>
            <a:pPr>
              <a:buNone/>
            </a:pPr>
            <a:r>
              <a:rPr lang="en-AU" sz="1800" dirty="0" smtClean="0">
                <a:solidFill>
                  <a:schemeClr val="accent3">
                    <a:lumMod val="75000"/>
                  </a:schemeClr>
                </a:solidFill>
              </a:rPr>
              <a:t>How can we work together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3635896" y="1628800"/>
            <a:ext cx="5040560" cy="338437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AU"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3491880" y="1781200"/>
            <a:ext cx="5336976" cy="4312096"/>
          </a:xfrm>
          <a:prstGeom prst="rect">
            <a:avLst/>
          </a:prstGeom>
        </p:spPr>
        <p:txBody>
          <a:bodyPr vert="horz" lIns="91440" tIns="45720" rIns="91440" bIns="45720" rtlCol="0" anchor="t">
            <a:normAutofit/>
          </a:bodyPr>
          <a:lstStyle/>
          <a:p>
            <a:endParaRPr lang="en-AU" sz="2400" dirty="0" smtClean="0"/>
          </a:p>
          <a:p>
            <a:endParaRPr lang="en-AU" sz="2400" dirty="0"/>
          </a:p>
        </p:txBody>
      </p:sp>
      <p:sp>
        <p:nvSpPr>
          <p:cNvPr id="6" name="Rectangle 5"/>
          <p:cNvSpPr/>
          <p:nvPr/>
        </p:nvSpPr>
        <p:spPr>
          <a:xfrm>
            <a:off x="3275856" y="1650280"/>
            <a:ext cx="5544616" cy="4154984"/>
          </a:xfrm>
          <a:prstGeom prst="rect">
            <a:avLst/>
          </a:prstGeom>
        </p:spPr>
        <p:txBody>
          <a:bodyPr wrap="square">
            <a:spAutoFit/>
          </a:bodyPr>
          <a:lstStyle/>
          <a:p>
            <a:r>
              <a:rPr lang="en-US" dirty="0" smtClean="0">
                <a:latin typeface="Arial" pitchFamily="34" charset="0"/>
              </a:rPr>
              <a:t> </a:t>
            </a:r>
            <a:r>
              <a:rPr lang="en-US" sz="2400" dirty="0" smtClean="0"/>
              <a:t>food miles reduced</a:t>
            </a:r>
          </a:p>
          <a:p>
            <a:endParaRPr lang="en-US" sz="2400" dirty="0" smtClean="0"/>
          </a:p>
          <a:p>
            <a:r>
              <a:rPr lang="en-US" sz="2400" dirty="0" smtClean="0"/>
              <a:t> more bikes less cars</a:t>
            </a:r>
          </a:p>
          <a:p>
            <a:endParaRPr lang="en-US" sz="2400" dirty="0" smtClean="0"/>
          </a:p>
          <a:p>
            <a:r>
              <a:rPr lang="en-US" sz="2400" dirty="0" smtClean="0"/>
              <a:t> more businesses owned by local people</a:t>
            </a:r>
          </a:p>
          <a:p>
            <a:endParaRPr lang="en-US" sz="2400" dirty="0" smtClean="0"/>
          </a:p>
          <a:p>
            <a:r>
              <a:rPr lang="en-US" sz="2400" dirty="0" smtClean="0"/>
              <a:t> more community employed locally</a:t>
            </a:r>
          </a:p>
          <a:p>
            <a:endParaRPr lang="en-US" sz="2400" dirty="0" smtClean="0"/>
          </a:p>
          <a:p>
            <a:r>
              <a:rPr lang="en-US" sz="2400" dirty="0" smtClean="0"/>
              <a:t> sustainable resource </a:t>
            </a:r>
            <a:r>
              <a:rPr lang="en-US" sz="2400" dirty="0" smtClean="0"/>
              <a:t>use</a:t>
            </a:r>
          </a:p>
          <a:p>
            <a:endParaRPr lang="en-US" sz="2400" dirty="0" smtClean="0"/>
          </a:p>
          <a:p>
            <a:r>
              <a:rPr lang="en-US" sz="2400" dirty="0" smtClean="0"/>
              <a:t>And many, many other things to..</a:t>
            </a:r>
            <a:endParaRPr lang="en-US" sz="2400" dirty="0" smtClean="0"/>
          </a:p>
        </p:txBody>
      </p:sp>
      <p:sp>
        <p:nvSpPr>
          <p:cNvPr id="10" name="Content Placeholder 2"/>
          <p:cNvSpPr txBox="1">
            <a:spLocks/>
          </p:cNvSpPr>
          <p:nvPr/>
        </p:nvSpPr>
        <p:spPr>
          <a:xfrm>
            <a:off x="107504" y="260648"/>
            <a:ext cx="8568952" cy="1080120"/>
          </a:xfrm>
          <a:prstGeom prst="rect">
            <a:avLst/>
          </a:prstGeom>
        </p:spPr>
        <p:txBody>
          <a:bodyPr vert="horz" lIns="91440" tIns="45720" rIns="91440" bIns="45720" rtlCol="0">
            <a:noAutofit/>
          </a:bodyPr>
          <a:lstStyle/>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lang="en-AU" sz="4400" dirty="0" smtClean="0"/>
              <a:t>What might Transition look like?</a:t>
            </a:r>
          </a:p>
        </p:txBody>
      </p:sp>
      <p:sp>
        <p:nvSpPr>
          <p:cNvPr id="12" name="Content Placeholder 2"/>
          <p:cNvSpPr>
            <a:spLocks noGrp="1"/>
          </p:cNvSpPr>
          <p:nvPr>
            <p:ph sz="quarter" idx="1"/>
          </p:nvPr>
        </p:nvSpPr>
        <p:spPr>
          <a:xfrm>
            <a:off x="323528" y="1628800"/>
            <a:ext cx="3096344" cy="4740126"/>
          </a:xfrm>
        </p:spPr>
        <p:txBody>
          <a:bodyPr>
            <a:normAutofit/>
          </a:bodyPr>
          <a:lstStyle/>
          <a:p>
            <a:pPr>
              <a:buNone/>
            </a:pPr>
            <a:r>
              <a:rPr lang="en-AU" sz="1800" dirty="0" smtClean="0">
                <a:solidFill>
                  <a:schemeClr val="accent3">
                    <a:lumMod val="75000"/>
                  </a:schemeClr>
                </a:solidFill>
              </a:rPr>
              <a:t>Who are we?</a:t>
            </a:r>
          </a:p>
          <a:p>
            <a:pPr>
              <a:buNone/>
            </a:pPr>
            <a:r>
              <a:rPr lang="en-AU" sz="1800" dirty="0" smtClean="0">
                <a:solidFill>
                  <a:schemeClr val="accent3">
                    <a:lumMod val="75000"/>
                  </a:schemeClr>
                </a:solidFill>
              </a:rPr>
              <a:t>What is Transition?</a:t>
            </a:r>
          </a:p>
          <a:p>
            <a:pPr>
              <a:buNone/>
            </a:pPr>
            <a:r>
              <a:rPr lang="en-AU" sz="1800" dirty="0" smtClean="0">
                <a:solidFill>
                  <a:schemeClr val="accent3">
                    <a:lumMod val="75000"/>
                  </a:schemeClr>
                </a:solidFill>
              </a:rPr>
              <a:t>Where did it Start?</a:t>
            </a:r>
          </a:p>
          <a:p>
            <a:pPr>
              <a:buNone/>
            </a:pPr>
            <a:r>
              <a:rPr lang="en-AU" sz="1800" dirty="0" smtClean="0">
                <a:solidFill>
                  <a:schemeClr val="accent3">
                    <a:lumMod val="75000"/>
                  </a:schemeClr>
                </a:solidFill>
              </a:rPr>
              <a:t>What were the driving forces?</a:t>
            </a:r>
          </a:p>
          <a:p>
            <a:pPr>
              <a:buNone/>
            </a:pPr>
            <a:r>
              <a:rPr lang="en-AU" sz="1800" dirty="0" smtClean="0"/>
              <a:t>What does it look like?</a:t>
            </a:r>
          </a:p>
          <a:p>
            <a:pPr>
              <a:buNone/>
            </a:pPr>
            <a:r>
              <a:rPr lang="en-AU" sz="1800" dirty="0" smtClean="0">
                <a:solidFill>
                  <a:schemeClr val="accent3">
                    <a:lumMod val="75000"/>
                  </a:schemeClr>
                </a:solidFill>
              </a:rPr>
              <a:t>Benefits of Transition?</a:t>
            </a:r>
          </a:p>
          <a:p>
            <a:pPr>
              <a:buNone/>
            </a:pPr>
            <a:r>
              <a:rPr lang="en-AU" sz="1800" dirty="0" smtClean="0">
                <a:solidFill>
                  <a:schemeClr val="accent3">
                    <a:lumMod val="75000"/>
                  </a:schemeClr>
                </a:solidFill>
              </a:rPr>
              <a:t>Transition in Gawler</a:t>
            </a:r>
          </a:p>
          <a:p>
            <a:pPr>
              <a:buNone/>
            </a:pPr>
            <a:r>
              <a:rPr lang="en-AU" sz="1800" dirty="0" smtClean="0">
                <a:solidFill>
                  <a:schemeClr val="accent3">
                    <a:lumMod val="75000"/>
                  </a:schemeClr>
                </a:solidFill>
              </a:rPr>
              <a:t>What we have done?</a:t>
            </a:r>
          </a:p>
          <a:p>
            <a:pPr>
              <a:buNone/>
            </a:pPr>
            <a:r>
              <a:rPr lang="en-AU" sz="1800" dirty="0" smtClean="0">
                <a:solidFill>
                  <a:schemeClr val="accent3">
                    <a:lumMod val="75000"/>
                  </a:schemeClr>
                </a:solidFill>
              </a:rPr>
              <a:t>What we hope to do?</a:t>
            </a:r>
          </a:p>
          <a:p>
            <a:pPr>
              <a:buNone/>
            </a:pPr>
            <a:r>
              <a:rPr lang="en-AU" sz="1800" dirty="0" smtClean="0">
                <a:solidFill>
                  <a:schemeClr val="accent3">
                    <a:lumMod val="75000"/>
                  </a:schemeClr>
                </a:solidFill>
              </a:rPr>
              <a:t>How can we work together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23528" y="260648"/>
            <a:ext cx="8352928" cy="1080120"/>
          </a:xfrm>
          <a:prstGeom prst="rect">
            <a:avLst/>
          </a:prstGeom>
        </p:spPr>
        <p:txBody>
          <a:bodyPr vert="horz" lIns="91440" tIns="45720" rIns="91440" bIns="45720" rtlCol="0">
            <a:noAutofit/>
          </a:bodyPr>
          <a:lstStyle/>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lang="en-AU" sz="4400" dirty="0" smtClean="0"/>
              <a:t>Benefits of a Transition approach</a:t>
            </a:r>
          </a:p>
        </p:txBody>
      </p:sp>
      <p:sp>
        <p:nvSpPr>
          <p:cNvPr id="8" name="Content Placeholder 2"/>
          <p:cNvSpPr txBox="1">
            <a:spLocks/>
          </p:cNvSpPr>
          <p:nvPr/>
        </p:nvSpPr>
        <p:spPr>
          <a:xfrm>
            <a:off x="3635896" y="1628800"/>
            <a:ext cx="5040560" cy="338437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AU"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3491880" y="2204864"/>
            <a:ext cx="5336976" cy="2871936"/>
          </a:xfrm>
          <a:prstGeom prst="rect">
            <a:avLst/>
          </a:prstGeom>
        </p:spPr>
        <p:txBody>
          <a:bodyPr vert="horz" lIns="91440" tIns="45720" rIns="91440" bIns="45720" rtlCol="0" anchor="t">
            <a:normAutofit/>
          </a:bodyPr>
          <a:lstStyle/>
          <a:p>
            <a:r>
              <a:rPr lang="en-AU" sz="2400" dirty="0" smtClean="0"/>
              <a:t>Deal with peak oil and climate change in a positive way</a:t>
            </a:r>
          </a:p>
          <a:p>
            <a:endParaRPr lang="en-AU" sz="2400" dirty="0" smtClean="0"/>
          </a:p>
          <a:p>
            <a:r>
              <a:rPr lang="en-AU" sz="2400" dirty="0" smtClean="0"/>
              <a:t>Community cohesion – reaches out to everybody</a:t>
            </a:r>
          </a:p>
          <a:p>
            <a:endParaRPr lang="en-AU" sz="2400" dirty="0" smtClean="0"/>
          </a:p>
          <a:p>
            <a:endParaRPr lang="en-AU" sz="2400" dirty="0" smtClean="0"/>
          </a:p>
          <a:p>
            <a:endParaRPr lang="en-AU" sz="2400" dirty="0"/>
          </a:p>
        </p:txBody>
      </p:sp>
      <p:sp>
        <p:nvSpPr>
          <p:cNvPr id="9" name="Content Placeholder 2"/>
          <p:cNvSpPr>
            <a:spLocks noGrp="1"/>
          </p:cNvSpPr>
          <p:nvPr>
            <p:ph sz="quarter" idx="1"/>
          </p:nvPr>
        </p:nvSpPr>
        <p:spPr>
          <a:xfrm>
            <a:off x="323528" y="1628800"/>
            <a:ext cx="3096344" cy="4740126"/>
          </a:xfrm>
        </p:spPr>
        <p:txBody>
          <a:bodyPr>
            <a:normAutofit/>
          </a:bodyPr>
          <a:lstStyle/>
          <a:p>
            <a:pPr>
              <a:buNone/>
            </a:pPr>
            <a:r>
              <a:rPr lang="en-AU" sz="1800" dirty="0" smtClean="0">
                <a:solidFill>
                  <a:schemeClr val="accent3">
                    <a:lumMod val="75000"/>
                  </a:schemeClr>
                </a:solidFill>
              </a:rPr>
              <a:t>Who are we?</a:t>
            </a:r>
          </a:p>
          <a:p>
            <a:pPr>
              <a:buNone/>
            </a:pPr>
            <a:r>
              <a:rPr lang="en-AU" sz="1800" dirty="0" smtClean="0">
                <a:solidFill>
                  <a:schemeClr val="accent3">
                    <a:lumMod val="75000"/>
                  </a:schemeClr>
                </a:solidFill>
              </a:rPr>
              <a:t>What is Transition?</a:t>
            </a:r>
          </a:p>
          <a:p>
            <a:pPr>
              <a:buNone/>
            </a:pPr>
            <a:r>
              <a:rPr lang="en-AU" sz="1800" dirty="0" smtClean="0">
                <a:solidFill>
                  <a:schemeClr val="accent3">
                    <a:lumMod val="75000"/>
                  </a:schemeClr>
                </a:solidFill>
              </a:rPr>
              <a:t>Where did it Start?</a:t>
            </a:r>
          </a:p>
          <a:p>
            <a:pPr>
              <a:buNone/>
            </a:pPr>
            <a:r>
              <a:rPr lang="en-AU" sz="1800" dirty="0" smtClean="0">
                <a:solidFill>
                  <a:schemeClr val="accent3">
                    <a:lumMod val="75000"/>
                  </a:schemeClr>
                </a:solidFill>
              </a:rPr>
              <a:t>What were the driving forces?</a:t>
            </a:r>
          </a:p>
          <a:p>
            <a:pPr>
              <a:buNone/>
            </a:pPr>
            <a:r>
              <a:rPr lang="en-AU" sz="1800" dirty="0" smtClean="0">
                <a:solidFill>
                  <a:schemeClr val="accent3">
                    <a:lumMod val="75000"/>
                  </a:schemeClr>
                </a:solidFill>
              </a:rPr>
              <a:t>What does it look like?</a:t>
            </a:r>
          </a:p>
          <a:p>
            <a:pPr>
              <a:buNone/>
            </a:pPr>
            <a:r>
              <a:rPr lang="en-AU" sz="1800" dirty="0" smtClean="0"/>
              <a:t>Benefits of Transition?</a:t>
            </a:r>
          </a:p>
          <a:p>
            <a:pPr>
              <a:buNone/>
            </a:pPr>
            <a:r>
              <a:rPr lang="en-AU" sz="1800" dirty="0" smtClean="0">
                <a:solidFill>
                  <a:schemeClr val="accent3">
                    <a:lumMod val="75000"/>
                  </a:schemeClr>
                </a:solidFill>
              </a:rPr>
              <a:t>Transition in Gawler</a:t>
            </a:r>
          </a:p>
          <a:p>
            <a:pPr>
              <a:buNone/>
            </a:pPr>
            <a:r>
              <a:rPr lang="en-AU" sz="1800" dirty="0" smtClean="0">
                <a:solidFill>
                  <a:schemeClr val="accent3">
                    <a:lumMod val="75000"/>
                  </a:schemeClr>
                </a:solidFill>
              </a:rPr>
              <a:t>What we have done?</a:t>
            </a:r>
          </a:p>
          <a:p>
            <a:pPr>
              <a:buNone/>
            </a:pPr>
            <a:r>
              <a:rPr lang="en-AU" sz="1800" dirty="0" smtClean="0">
                <a:solidFill>
                  <a:schemeClr val="accent3">
                    <a:lumMod val="75000"/>
                  </a:schemeClr>
                </a:solidFill>
              </a:rPr>
              <a:t>What we hope to do?</a:t>
            </a:r>
          </a:p>
          <a:p>
            <a:pPr>
              <a:buNone/>
            </a:pPr>
            <a:r>
              <a:rPr lang="en-AU" sz="1800" dirty="0" smtClean="0">
                <a:solidFill>
                  <a:schemeClr val="accent3">
                    <a:lumMod val="75000"/>
                  </a:schemeClr>
                </a:solidFill>
              </a:rPr>
              <a:t>How can we work together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1835696" y="260648"/>
            <a:ext cx="6840760" cy="1080120"/>
          </a:xfrm>
          <a:prstGeom prst="rect">
            <a:avLst/>
          </a:prstGeom>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lang="en-AU" sz="4400" dirty="0" smtClean="0"/>
              <a:t>Transition in Gawler</a:t>
            </a:r>
          </a:p>
        </p:txBody>
      </p:sp>
      <p:sp>
        <p:nvSpPr>
          <p:cNvPr id="8" name="Content Placeholder 2"/>
          <p:cNvSpPr txBox="1">
            <a:spLocks/>
          </p:cNvSpPr>
          <p:nvPr/>
        </p:nvSpPr>
        <p:spPr>
          <a:xfrm>
            <a:off x="3635896" y="1628800"/>
            <a:ext cx="5040560" cy="338437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AU"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3491880" y="1781200"/>
            <a:ext cx="5336976" cy="4312096"/>
          </a:xfrm>
          <a:prstGeom prst="rect">
            <a:avLst/>
          </a:prstGeom>
        </p:spPr>
        <p:txBody>
          <a:bodyPr vert="horz" lIns="91440" tIns="45720" rIns="91440" bIns="45720" rtlCol="0" anchor="t">
            <a:normAutofit/>
          </a:bodyPr>
          <a:lstStyle/>
          <a:p>
            <a:r>
              <a:rPr lang="en-AU" sz="2400" dirty="0" smtClean="0"/>
              <a:t>Transport	Arts and Culture</a:t>
            </a:r>
          </a:p>
          <a:p>
            <a:r>
              <a:rPr lang="en-AU" sz="2400" dirty="0" smtClean="0"/>
              <a:t>Food		Waste</a:t>
            </a:r>
          </a:p>
          <a:p>
            <a:r>
              <a:rPr lang="en-AU" sz="2400" dirty="0" smtClean="0"/>
              <a:t>Energy	</a:t>
            </a:r>
            <a:r>
              <a:rPr lang="en-AU" sz="2400" dirty="0" smtClean="0"/>
              <a:t>Economy</a:t>
            </a:r>
            <a:endParaRPr lang="en-AU" sz="2400" dirty="0" smtClean="0"/>
          </a:p>
          <a:p>
            <a:endParaRPr lang="en-AU" sz="2400" dirty="0" smtClean="0"/>
          </a:p>
          <a:p>
            <a:endParaRPr lang="en-AU" sz="2400" dirty="0" smtClean="0"/>
          </a:p>
          <a:p>
            <a:r>
              <a:rPr lang="en-AU" sz="2400" dirty="0" smtClean="0"/>
              <a:t>Making </a:t>
            </a:r>
            <a:r>
              <a:rPr lang="en-AU" sz="2400" dirty="0" smtClean="0"/>
              <a:t>best use of what we have got</a:t>
            </a:r>
          </a:p>
          <a:p>
            <a:endParaRPr lang="en-AU" sz="2400" dirty="0" smtClean="0"/>
          </a:p>
          <a:p>
            <a:r>
              <a:rPr lang="en-AU" sz="2400" dirty="0" smtClean="0"/>
              <a:t>and the opportunities on offer</a:t>
            </a:r>
          </a:p>
          <a:p>
            <a:endParaRPr lang="en-AU" sz="2400" dirty="0" smtClean="0"/>
          </a:p>
          <a:p>
            <a:r>
              <a:rPr lang="en-AU" sz="2400" dirty="0" smtClean="0"/>
              <a:t>to normalise new behaviours</a:t>
            </a:r>
          </a:p>
          <a:p>
            <a:endParaRPr lang="en-AU" sz="2400" dirty="0"/>
          </a:p>
        </p:txBody>
      </p:sp>
      <p:sp>
        <p:nvSpPr>
          <p:cNvPr id="9" name="Content Placeholder 2"/>
          <p:cNvSpPr>
            <a:spLocks noGrp="1"/>
          </p:cNvSpPr>
          <p:nvPr>
            <p:ph sz="quarter" idx="1"/>
          </p:nvPr>
        </p:nvSpPr>
        <p:spPr>
          <a:xfrm>
            <a:off x="323528" y="1628800"/>
            <a:ext cx="3096344" cy="4740126"/>
          </a:xfrm>
        </p:spPr>
        <p:txBody>
          <a:bodyPr>
            <a:normAutofit/>
          </a:bodyPr>
          <a:lstStyle/>
          <a:p>
            <a:pPr>
              <a:buNone/>
            </a:pPr>
            <a:r>
              <a:rPr lang="en-AU" sz="1800" dirty="0" smtClean="0">
                <a:solidFill>
                  <a:schemeClr val="accent3">
                    <a:lumMod val="75000"/>
                  </a:schemeClr>
                </a:solidFill>
              </a:rPr>
              <a:t>Who are we?</a:t>
            </a:r>
          </a:p>
          <a:p>
            <a:pPr>
              <a:buNone/>
            </a:pPr>
            <a:r>
              <a:rPr lang="en-AU" sz="1800" dirty="0" smtClean="0">
                <a:solidFill>
                  <a:schemeClr val="accent3">
                    <a:lumMod val="75000"/>
                  </a:schemeClr>
                </a:solidFill>
              </a:rPr>
              <a:t>What is Transition?</a:t>
            </a:r>
          </a:p>
          <a:p>
            <a:pPr>
              <a:buNone/>
            </a:pPr>
            <a:r>
              <a:rPr lang="en-AU" sz="1800" dirty="0" smtClean="0">
                <a:solidFill>
                  <a:schemeClr val="accent3">
                    <a:lumMod val="75000"/>
                  </a:schemeClr>
                </a:solidFill>
              </a:rPr>
              <a:t>Where did it Start?</a:t>
            </a:r>
          </a:p>
          <a:p>
            <a:pPr>
              <a:buNone/>
            </a:pPr>
            <a:r>
              <a:rPr lang="en-AU" sz="1800" dirty="0" smtClean="0">
                <a:solidFill>
                  <a:schemeClr val="accent3">
                    <a:lumMod val="75000"/>
                  </a:schemeClr>
                </a:solidFill>
              </a:rPr>
              <a:t>What were the driving forces?</a:t>
            </a:r>
          </a:p>
          <a:p>
            <a:pPr>
              <a:buNone/>
            </a:pPr>
            <a:r>
              <a:rPr lang="en-AU" sz="1800" dirty="0" smtClean="0">
                <a:solidFill>
                  <a:schemeClr val="accent3">
                    <a:lumMod val="75000"/>
                  </a:schemeClr>
                </a:solidFill>
              </a:rPr>
              <a:t>What does it look like?</a:t>
            </a:r>
          </a:p>
          <a:p>
            <a:pPr>
              <a:buNone/>
            </a:pPr>
            <a:r>
              <a:rPr lang="en-AU" sz="1800" dirty="0" smtClean="0">
                <a:solidFill>
                  <a:schemeClr val="accent3">
                    <a:lumMod val="75000"/>
                  </a:schemeClr>
                </a:solidFill>
              </a:rPr>
              <a:t>Benefits of Transition?</a:t>
            </a:r>
          </a:p>
          <a:p>
            <a:pPr>
              <a:buNone/>
            </a:pPr>
            <a:r>
              <a:rPr lang="en-AU" sz="1800" dirty="0" smtClean="0"/>
              <a:t>Transition in Gawler</a:t>
            </a:r>
          </a:p>
          <a:p>
            <a:pPr>
              <a:buNone/>
            </a:pPr>
            <a:r>
              <a:rPr lang="en-AU" sz="1800" dirty="0" smtClean="0">
                <a:solidFill>
                  <a:schemeClr val="accent3">
                    <a:lumMod val="75000"/>
                  </a:schemeClr>
                </a:solidFill>
              </a:rPr>
              <a:t>What we have done?</a:t>
            </a:r>
          </a:p>
          <a:p>
            <a:pPr>
              <a:buNone/>
            </a:pPr>
            <a:r>
              <a:rPr lang="en-AU" sz="1800" dirty="0" smtClean="0">
                <a:solidFill>
                  <a:schemeClr val="accent3">
                    <a:lumMod val="75000"/>
                  </a:schemeClr>
                </a:solidFill>
              </a:rPr>
              <a:t>What we hope to do?</a:t>
            </a:r>
          </a:p>
          <a:p>
            <a:pPr>
              <a:buNone/>
            </a:pPr>
            <a:r>
              <a:rPr lang="en-AU" sz="1800" dirty="0" smtClean="0">
                <a:solidFill>
                  <a:schemeClr val="accent3">
                    <a:lumMod val="75000"/>
                  </a:schemeClr>
                </a:solidFill>
              </a:rPr>
              <a:t>How can we work together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1835696" y="260648"/>
            <a:ext cx="6840760" cy="1080120"/>
          </a:xfrm>
          <a:prstGeom prst="rect">
            <a:avLst/>
          </a:prstGeom>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AU" sz="4400" b="0" i="0" u="none" strike="noStrike" kern="1200" cap="none" spc="0" normalizeH="0" baseline="0" noProof="0" dirty="0" smtClean="0">
                <a:ln>
                  <a:noFill/>
                </a:ln>
                <a:solidFill>
                  <a:schemeClr val="tx1"/>
                </a:solidFill>
                <a:effectLst/>
                <a:uLnTx/>
                <a:uFillTx/>
                <a:latin typeface="+mn-lt"/>
                <a:ea typeface="+mn-ea"/>
                <a:cs typeface="+mn-cs"/>
              </a:rPr>
              <a:t>What have we done?</a:t>
            </a:r>
          </a:p>
        </p:txBody>
      </p:sp>
      <p:sp>
        <p:nvSpPr>
          <p:cNvPr id="8" name="Content Placeholder 2"/>
          <p:cNvSpPr txBox="1">
            <a:spLocks/>
          </p:cNvSpPr>
          <p:nvPr/>
        </p:nvSpPr>
        <p:spPr>
          <a:xfrm>
            <a:off x="3635896" y="1628800"/>
            <a:ext cx="5040560" cy="338437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AU"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3491880" y="1781200"/>
            <a:ext cx="5336976" cy="4312096"/>
          </a:xfrm>
          <a:prstGeom prst="rect">
            <a:avLst/>
          </a:prstGeom>
        </p:spPr>
        <p:txBody>
          <a:bodyPr vert="horz" lIns="91440" tIns="45720" rIns="91440" bIns="45720" rtlCol="0" anchor="t">
            <a:normAutofit fontScale="92500"/>
          </a:bodyPr>
          <a:lstStyle/>
          <a:p>
            <a:r>
              <a:rPr lang="en-AU" sz="2400" dirty="0" smtClean="0"/>
              <a:t>Steering Group creation and membership</a:t>
            </a:r>
          </a:p>
          <a:p>
            <a:endParaRPr lang="en-AU" sz="2400" dirty="0" smtClean="0"/>
          </a:p>
          <a:p>
            <a:r>
              <a:rPr lang="en-AU" sz="2400" dirty="0" smtClean="0"/>
              <a:t>Governance and organisational framework (Charter)</a:t>
            </a:r>
          </a:p>
          <a:p>
            <a:endParaRPr lang="en-AU" sz="2400" dirty="0" smtClean="0"/>
          </a:p>
          <a:p>
            <a:r>
              <a:rPr lang="en-AU" sz="2400" dirty="0" smtClean="0"/>
              <a:t>Visioning</a:t>
            </a:r>
          </a:p>
          <a:p>
            <a:endParaRPr lang="en-AU" sz="2400" dirty="0" smtClean="0"/>
          </a:p>
          <a:p>
            <a:r>
              <a:rPr lang="en-AU" sz="2400" dirty="0" smtClean="0"/>
              <a:t>Research Transition</a:t>
            </a:r>
          </a:p>
          <a:p>
            <a:endParaRPr lang="en-AU" sz="2400" dirty="0" smtClean="0"/>
          </a:p>
          <a:p>
            <a:r>
              <a:rPr lang="en-AU" sz="2400" dirty="0" smtClean="0"/>
              <a:t>Raising </a:t>
            </a:r>
            <a:r>
              <a:rPr lang="en-AU" sz="2400" dirty="0" smtClean="0"/>
              <a:t>awareness </a:t>
            </a:r>
          </a:p>
          <a:p>
            <a:endParaRPr lang="en-AU" sz="2400" dirty="0" smtClean="0"/>
          </a:p>
          <a:p>
            <a:r>
              <a:rPr lang="en-AU" sz="2400" dirty="0" smtClean="0"/>
              <a:t>Web page</a:t>
            </a:r>
            <a:endParaRPr lang="en-AU" sz="2400" dirty="0" smtClean="0"/>
          </a:p>
          <a:p>
            <a:endParaRPr lang="en-AU" sz="2400" dirty="0" smtClean="0"/>
          </a:p>
          <a:p>
            <a:endParaRPr lang="en-AU" sz="2400" dirty="0"/>
          </a:p>
        </p:txBody>
      </p:sp>
      <p:sp>
        <p:nvSpPr>
          <p:cNvPr id="9" name="Content Placeholder 2"/>
          <p:cNvSpPr>
            <a:spLocks noGrp="1"/>
          </p:cNvSpPr>
          <p:nvPr>
            <p:ph sz="quarter" idx="1"/>
          </p:nvPr>
        </p:nvSpPr>
        <p:spPr>
          <a:xfrm>
            <a:off x="323528" y="1628800"/>
            <a:ext cx="3096344" cy="4740126"/>
          </a:xfrm>
        </p:spPr>
        <p:txBody>
          <a:bodyPr>
            <a:normAutofit/>
          </a:bodyPr>
          <a:lstStyle/>
          <a:p>
            <a:pPr>
              <a:buNone/>
            </a:pPr>
            <a:r>
              <a:rPr lang="en-AU" sz="1800" dirty="0" smtClean="0">
                <a:solidFill>
                  <a:schemeClr val="accent3">
                    <a:lumMod val="75000"/>
                  </a:schemeClr>
                </a:solidFill>
              </a:rPr>
              <a:t>Who are we?</a:t>
            </a:r>
          </a:p>
          <a:p>
            <a:pPr>
              <a:buNone/>
            </a:pPr>
            <a:r>
              <a:rPr lang="en-AU" sz="1800" dirty="0" smtClean="0">
                <a:solidFill>
                  <a:schemeClr val="accent3">
                    <a:lumMod val="75000"/>
                  </a:schemeClr>
                </a:solidFill>
              </a:rPr>
              <a:t>What is Transition?</a:t>
            </a:r>
          </a:p>
          <a:p>
            <a:pPr>
              <a:buNone/>
            </a:pPr>
            <a:r>
              <a:rPr lang="en-AU" sz="1800" dirty="0" smtClean="0">
                <a:solidFill>
                  <a:schemeClr val="accent3">
                    <a:lumMod val="75000"/>
                  </a:schemeClr>
                </a:solidFill>
              </a:rPr>
              <a:t>Where did it Start?</a:t>
            </a:r>
          </a:p>
          <a:p>
            <a:pPr>
              <a:buNone/>
            </a:pPr>
            <a:r>
              <a:rPr lang="en-AU" sz="1800" dirty="0" smtClean="0">
                <a:solidFill>
                  <a:schemeClr val="accent3">
                    <a:lumMod val="75000"/>
                  </a:schemeClr>
                </a:solidFill>
              </a:rPr>
              <a:t>What were the driving forces?</a:t>
            </a:r>
          </a:p>
          <a:p>
            <a:pPr>
              <a:buNone/>
            </a:pPr>
            <a:r>
              <a:rPr lang="en-AU" sz="1800" dirty="0" smtClean="0">
                <a:solidFill>
                  <a:schemeClr val="accent3">
                    <a:lumMod val="75000"/>
                  </a:schemeClr>
                </a:solidFill>
              </a:rPr>
              <a:t>What does it look like?</a:t>
            </a:r>
          </a:p>
          <a:p>
            <a:pPr>
              <a:buNone/>
            </a:pPr>
            <a:r>
              <a:rPr lang="en-AU" sz="1800" dirty="0" smtClean="0">
                <a:solidFill>
                  <a:schemeClr val="accent3">
                    <a:lumMod val="75000"/>
                  </a:schemeClr>
                </a:solidFill>
              </a:rPr>
              <a:t>Benefits of Transition?</a:t>
            </a:r>
          </a:p>
          <a:p>
            <a:pPr>
              <a:buNone/>
            </a:pPr>
            <a:r>
              <a:rPr lang="en-AU" sz="1800" dirty="0" smtClean="0">
                <a:solidFill>
                  <a:schemeClr val="accent3">
                    <a:lumMod val="75000"/>
                  </a:schemeClr>
                </a:solidFill>
              </a:rPr>
              <a:t>Transition in Gawler</a:t>
            </a:r>
          </a:p>
          <a:p>
            <a:pPr>
              <a:buNone/>
            </a:pPr>
            <a:r>
              <a:rPr lang="en-AU" sz="1800" dirty="0" smtClean="0"/>
              <a:t>What we have done?</a:t>
            </a:r>
          </a:p>
          <a:p>
            <a:pPr>
              <a:buNone/>
            </a:pPr>
            <a:r>
              <a:rPr lang="en-AU" sz="1800" dirty="0" smtClean="0">
                <a:solidFill>
                  <a:schemeClr val="accent3">
                    <a:lumMod val="75000"/>
                  </a:schemeClr>
                </a:solidFill>
              </a:rPr>
              <a:t>What we hope to do?</a:t>
            </a:r>
          </a:p>
          <a:p>
            <a:pPr>
              <a:buNone/>
            </a:pPr>
            <a:r>
              <a:rPr lang="en-AU" sz="1800" dirty="0" smtClean="0">
                <a:solidFill>
                  <a:schemeClr val="accent3">
                    <a:lumMod val="75000"/>
                  </a:schemeClr>
                </a:solidFill>
              </a:rPr>
              <a:t>How can we work together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1835696" y="260648"/>
            <a:ext cx="6840760" cy="1080120"/>
          </a:xfrm>
          <a:prstGeom prst="rect">
            <a:avLst/>
          </a:prstGeom>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AU" sz="4400" b="0" i="0" u="none" strike="noStrike" kern="1200" cap="none" spc="0" normalizeH="0" baseline="0" noProof="0" dirty="0" smtClean="0">
                <a:ln>
                  <a:noFill/>
                </a:ln>
                <a:solidFill>
                  <a:schemeClr val="tx1"/>
                </a:solidFill>
                <a:effectLst/>
                <a:uLnTx/>
                <a:uFillTx/>
                <a:latin typeface="+mn-lt"/>
                <a:ea typeface="+mn-ea"/>
                <a:cs typeface="+mn-cs"/>
              </a:rPr>
              <a:t>What we hope to do</a:t>
            </a:r>
          </a:p>
        </p:txBody>
      </p:sp>
      <p:sp>
        <p:nvSpPr>
          <p:cNvPr id="8" name="Content Placeholder 2"/>
          <p:cNvSpPr txBox="1">
            <a:spLocks/>
          </p:cNvSpPr>
          <p:nvPr/>
        </p:nvSpPr>
        <p:spPr>
          <a:xfrm>
            <a:off x="3635896" y="1628800"/>
            <a:ext cx="5040560" cy="338437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AU"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3491880" y="1781200"/>
            <a:ext cx="5336976" cy="4312096"/>
          </a:xfrm>
          <a:prstGeom prst="rect">
            <a:avLst/>
          </a:prstGeom>
        </p:spPr>
        <p:txBody>
          <a:bodyPr vert="horz" lIns="91440" tIns="45720" rIns="91440" bIns="45720" rtlCol="0" anchor="t">
            <a:normAutofit/>
          </a:bodyPr>
          <a:lstStyle/>
          <a:p>
            <a:r>
              <a:rPr lang="en-AU" sz="2400" dirty="0" smtClean="0"/>
              <a:t>Build our capacity as a steering committee</a:t>
            </a:r>
          </a:p>
          <a:p>
            <a:endParaRPr lang="en-AU" sz="2400" dirty="0" smtClean="0"/>
          </a:p>
          <a:p>
            <a:r>
              <a:rPr lang="en-AU" sz="2400" dirty="0" smtClean="0"/>
              <a:t>Raise </a:t>
            </a:r>
            <a:r>
              <a:rPr lang="en-AU" sz="2400" dirty="0" smtClean="0"/>
              <a:t>awareness further </a:t>
            </a:r>
            <a:r>
              <a:rPr lang="en-AU" sz="2400" dirty="0" smtClean="0"/>
              <a:t>and connect with stakeholders</a:t>
            </a:r>
          </a:p>
          <a:p>
            <a:endParaRPr lang="en-AU" sz="2400" dirty="0" smtClean="0"/>
          </a:p>
          <a:p>
            <a:r>
              <a:rPr lang="en-AU" sz="2400" dirty="0" smtClean="0"/>
              <a:t>‘Unleashing’ </a:t>
            </a:r>
            <a:r>
              <a:rPr lang="en-AU" sz="2400" dirty="0" smtClean="0"/>
              <a:t>of ‘Transition Gawler’ in November </a:t>
            </a:r>
            <a:r>
              <a:rPr lang="en-AU" sz="2400" dirty="0" smtClean="0"/>
              <a:t>2013 (maybe)</a:t>
            </a:r>
            <a:endParaRPr lang="en-AU" sz="2400" dirty="0" smtClean="0"/>
          </a:p>
          <a:p>
            <a:endParaRPr lang="en-AU" sz="2400" dirty="0" smtClean="0"/>
          </a:p>
          <a:p>
            <a:r>
              <a:rPr lang="en-AU" sz="2400" dirty="0" smtClean="0"/>
              <a:t>Establish ‘Themes</a:t>
            </a:r>
            <a:r>
              <a:rPr lang="en-AU" sz="2400" dirty="0" smtClean="0"/>
              <a:t>’ groups in the community</a:t>
            </a:r>
            <a:endParaRPr lang="en-AU" sz="2400" dirty="0" smtClean="0"/>
          </a:p>
          <a:p>
            <a:endParaRPr lang="en-AU" sz="2400" dirty="0"/>
          </a:p>
        </p:txBody>
      </p:sp>
      <p:sp>
        <p:nvSpPr>
          <p:cNvPr id="9" name="Content Placeholder 2"/>
          <p:cNvSpPr>
            <a:spLocks noGrp="1"/>
          </p:cNvSpPr>
          <p:nvPr>
            <p:ph sz="quarter" idx="1"/>
          </p:nvPr>
        </p:nvSpPr>
        <p:spPr>
          <a:xfrm>
            <a:off x="323528" y="1628800"/>
            <a:ext cx="3096344" cy="4740126"/>
          </a:xfrm>
        </p:spPr>
        <p:txBody>
          <a:bodyPr>
            <a:normAutofit/>
          </a:bodyPr>
          <a:lstStyle/>
          <a:p>
            <a:pPr>
              <a:buNone/>
            </a:pPr>
            <a:r>
              <a:rPr lang="en-AU" sz="1800" dirty="0" smtClean="0">
                <a:solidFill>
                  <a:schemeClr val="accent3">
                    <a:lumMod val="75000"/>
                  </a:schemeClr>
                </a:solidFill>
              </a:rPr>
              <a:t>Who are we?</a:t>
            </a:r>
          </a:p>
          <a:p>
            <a:pPr>
              <a:buNone/>
            </a:pPr>
            <a:r>
              <a:rPr lang="en-AU" sz="1800" dirty="0" smtClean="0">
                <a:solidFill>
                  <a:schemeClr val="accent3">
                    <a:lumMod val="75000"/>
                  </a:schemeClr>
                </a:solidFill>
              </a:rPr>
              <a:t>What is Transition?</a:t>
            </a:r>
          </a:p>
          <a:p>
            <a:pPr>
              <a:buNone/>
            </a:pPr>
            <a:r>
              <a:rPr lang="en-AU" sz="1800" dirty="0" smtClean="0">
                <a:solidFill>
                  <a:schemeClr val="accent3">
                    <a:lumMod val="75000"/>
                  </a:schemeClr>
                </a:solidFill>
              </a:rPr>
              <a:t>Where did it Start?</a:t>
            </a:r>
          </a:p>
          <a:p>
            <a:pPr>
              <a:buNone/>
            </a:pPr>
            <a:r>
              <a:rPr lang="en-AU" sz="1800" dirty="0" smtClean="0">
                <a:solidFill>
                  <a:schemeClr val="accent3">
                    <a:lumMod val="75000"/>
                  </a:schemeClr>
                </a:solidFill>
              </a:rPr>
              <a:t>What were the driving forces?</a:t>
            </a:r>
          </a:p>
          <a:p>
            <a:pPr>
              <a:buNone/>
            </a:pPr>
            <a:r>
              <a:rPr lang="en-AU" sz="1800" dirty="0" smtClean="0">
                <a:solidFill>
                  <a:schemeClr val="accent3">
                    <a:lumMod val="75000"/>
                  </a:schemeClr>
                </a:solidFill>
              </a:rPr>
              <a:t>What does it look like?</a:t>
            </a:r>
          </a:p>
          <a:p>
            <a:pPr>
              <a:buNone/>
            </a:pPr>
            <a:r>
              <a:rPr lang="en-AU" sz="1800" dirty="0" smtClean="0">
                <a:solidFill>
                  <a:schemeClr val="accent3">
                    <a:lumMod val="75000"/>
                  </a:schemeClr>
                </a:solidFill>
              </a:rPr>
              <a:t>Benefits of Transition?</a:t>
            </a:r>
          </a:p>
          <a:p>
            <a:pPr>
              <a:buNone/>
            </a:pPr>
            <a:r>
              <a:rPr lang="en-AU" sz="1800" dirty="0" smtClean="0">
                <a:solidFill>
                  <a:schemeClr val="accent3">
                    <a:lumMod val="75000"/>
                  </a:schemeClr>
                </a:solidFill>
              </a:rPr>
              <a:t>Transition in Gawler</a:t>
            </a:r>
          </a:p>
          <a:p>
            <a:pPr>
              <a:buNone/>
            </a:pPr>
            <a:r>
              <a:rPr lang="en-AU" sz="1800" dirty="0" smtClean="0">
                <a:solidFill>
                  <a:schemeClr val="accent3">
                    <a:lumMod val="75000"/>
                  </a:schemeClr>
                </a:solidFill>
              </a:rPr>
              <a:t>What we have done?</a:t>
            </a:r>
          </a:p>
          <a:p>
            <a:pPr>
              <a:buNone/>
            </a:pPr>
            <a:r>
              <a:rPr lang="en-AU" sz="1800" dirty="0" smtClean="0"/>
              <a:t>What we hope to do?</a:t>
            </a:r>
          </a:p>
          <a:p>
            <a:pPr>
              <a:buNone/>
            </a:pPr>
            <a:r>
              <a:rPr lang="en-AU" sz="1800" dirty="0" smtClean="0">
                <a:solidFill>
                  <a:schemeClr val="accent3">
                    <a:lumMod val="75000"/>
                  </a:schemeClr>
                </a:solidFill>
              </a:rPr>
              <a:t>How can we work together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1835696" y="260648"/>
            <a:ext cx="6840760" cy="1080120"/>
          </a:xfrm>
          <a:prstGeom prst="rect">
            <a:avLst/>
          </a:prstGeom>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AU" sz="4400" b="0" i="0" u="none" strike="noStrike" kern="1200" cap="none" spc="0" normalizeH="0" baseline="0" noProof="0" dirty="0" smtClean="0">
                <a:ln>
                  <a:noFill/>
                </a:ln>
                <a:solidFill>
                  <a:schemeClr val="tx1"/>
                </a:solidFill>
                <a:effectLst/>
                <a:uLnTx/>
                <a:uFillTx/>
                <a:latin typeface="+mn-lt"/>
                <a:ea typeface="+mn-ea"/>
                <a:cs typeface="+mn-cs"/>
              </a:rPr>
              <a:t>How can we work </a:t>
            </a:r>
            <a:r>
              <a:rPr kumimoji="0" lang="en-AU" sz="4400" b="0" i="0" u="none" strike="noStrike" kern="1200" cap="none" spc="0" normalizeH="0" baseline="0" noProof="0" dirty="0" smtClean="0">
                <a:ln>
                  <a:noFill/>
                </a:ln>
                <a:solidFill>
                  <a:schemeClr val="tx1"/>
                </a:solidFill>
                <a:effectLst/>
                <a:uLnTx/>
                <a:uFillTx/>
                <a:latin typeface="+mn-lt"/>
                <a:ea typeface="+mn-ea"/>
                <a:cs typeface="+mn-cs"/>
              </a:rPr>
              <a:t>together?</a:t>
            </a:r>
            <a:endParaRPr kumimoji="0" lang="en-AU" sz="4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Content Placeholder 2"/>
          <p:cNvSpPr txBox="1">
            <a:spLocks/>
          </p:cNvSpPr>
          <p:nvPr/>
        </p:nvSpPr>
        <p:spPr>
          <a:xfrm>
            <a:off x="3635896" y="1628800"/>
            <a:ext cx="5040560" cy="338437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AU"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3491880" y="2636912"/>
            <a:ext cx="5336976" cy="1143744"/>
          </a:xfrm>
          <a:prstGeom prst="rect">
            <a:avLst/>
          </a:prstGeom>
        </p:spPr>
        <p:txBody>
          <a:bodyPr vert="horz" lIns="91440" tIns="45720" rIns="91440" bIns="45720" rtlCol="0" anchor="t">
            <a:normAutofit lnSpcReduction="10000"/>
          </a:bodyPr>
          <a:lstStyle/>
          <a:p>
            <a:pPr algn="ctr"/>
            <a:r>
              <a:rPr lang="en-AU" sz="2400" dirty="0" smtClean="0"/>
              <a:t>Where does NRC and Transition Gawler </a:t>
            </a:r>
            <a:r>
              <a:rPr lang="en-AU" sz="2400" dirty="0" smtClean="0"/>
              <a:t>overlap and complement each other?</a:t>
            </a:r>
            <a:endParaRPr lang="en-AU" sz="2400" dirty="0"/>
          </a:p>
        </p:txBody>
      </p:sp>
      <p:sp>
        <p:nvSpPr>
          <p:cNvPr id="9" name="Content Placeholder 2"/>
          <p:cNvSpPr>
            <a:spLocks noGrp="1"/>
          </p:cNvSpPr>
          <p:nvPr>
            <p:ph sz="quarter" idx="1"/>
          </p:nvPr>
        </p:nvSpPr>
        <p:spPr>
          <a:xfrm>
            <a:off x="323528" y="1628800"/>
            <a:ext cx="3096344" cy="4740126"/>
          </a:xfrm>
        </p:spPr>
        <p:txBody>
          <a:bodyPr>
            <a:normAutofit/>
          </a:bodyPr>
          <a:lstStyle/>
          <a:p>
            <a:pPr>
              <a:buNone/>
            </a:pPr>
            <a:r>
              <a:rPr lang="en-AU" sz="1800" dirty="0" smtClean="0">
                <a:solidFill>
                  <a:schemeClr val="accent3">
                    <a:lumMod val="75000"/>
                  </a:schemeClr>
                </a:solidFill>
              </a:rPr>
              <a:t>Who are we?</a:t>
            </a:r>
          </a:p>
          <a:p>
            <a:pPr>
              <a:buNone/>
            </a:pPr>
            <a:r>
              <a:rPr lang="en-AU" sz="1800" dirty="0" smtClean="0">
                <a:solidFill>
                  <a:schemeClr val="accent3">
                    <a:lumMod val="75000"/>
                  </a:schemeClr>
                </a:solidFill>
              </a:rPr>
              <a:t>What is Transition?</a:t>
            </a:r>
          </a:p>
          <a:p>
            <a:pPr>
              <a:buNone/>
            </a:pPr>
            <a:r>
              <a:rPr lang="en-AU" sz="1800" dirty="0" smtClean="0">
                <a:solidFill>
                  <a:schemeClr val="accent3">
                    <a:lumMod val="75000"/>
                  </a:schemeClr>
                </a:solidFill>
              </a:rPr>
              <a:t>Where did it Start?</a:t>
            </a:r>
          </a:p>
          <a:p>
            <a:pPr>
              <a:buNone/>
            </a:pPr>
            <a:r>
              <a:rPr lang="en-AU" sz="1800" dirty="0" smtClean="0">
                <a:solidFill>
                  <a:schemeClr val="accent3">
                    <a:lumMod val="75000"/>
                  </a:schemeClr>
                </a:solidFill>
              </a:rPr>
              <a:t>What were the driving forces?</a:t>
            </a:r>
          </a:p>
          <a:p>
            <a:pPr>
              <a:buNone/>
            </a:pPr>
            <a:r>
              <a:rPr lang="en-AU" sz="1800" dirty="0" smtClean="0">
                <a:solidFill>
                  <a:schemeClr val="accent3">
                    <a:lumMod val="75000"/>
                  </a:schemeClr>
                </a:solidFill>
              </a:rPr>
              <a:t>What does it look like?</a:t>
            </a:r>
          </a:p>
          <a:p>
            <a:pPr>
              <a:buNone/>
            </a:pPr>
            <a:r>
              <a:rPr lang="en-AU" sz="1800" dirty="0" smtClean="0">
                <a:solidFill>
                  <a:schemeClr val="accent3">
                    <a:lumMod val="75000"/>
                  </a:schemeClr>
                </a:solidFill>
              </a:rPr>
              <a:t>Benefits of Transition?</a:t>
            </a:r>
          </a:p>
          <a:p>
            <a:pPr>
              <a:buNone/>
            </a:pPr>
            <a:r>
              <a:rPr lang="en-AU" sz="1800" dirty="0" smtClean="0">
                <a:solidFill>
                  <a:schemeClr val="accent3">
                    <a:lumMod val="75000"/>
                  </a:schemeClr>
                </a:solidFill>
              </a:rPr>
              <a:t>Transition in Gawler</a:t>
            </a:r>
          </a:p>
          <a:p>
            <a:pPr>
              <a:buNone/>
            </a:pPr>
            <a:r>
              <a:rPr lang="en-AU" sz="1800" dirty="0" smtClean="0">
                <a:solidFill>
                  <a:schemeClr val="accent3">
                    <a:lumMod val="75000"/>
                  </a:schemeClr>
                </a:solidFill>
              </a:rPr>
              <a:t>What we have done?</a:t>
            </a:r>
          </a:p>
          <a:p>
            <a:pPr>
              <a:buNone/>
            </a:pPr>
            <a:r>
              <a:rPr lang="en-AU" sz="1800" dirty="0" smtClean="0">
                <a:solidFill>
                  <a:schemeClr val="accent3">
                    <a:lumMod val="75000"/>
                  </a:schemeClr>
                </a:solidFill>
              </a:rPr>
              <a:t>What we hope to do?</a:t>
            </a:r>
          </a:p>
          <a:p>
            <a:pPr>
              <a:buNone/>
            </a:pPr>
            <a:r>
              <a:rPr lang="en-AU" sz="1800" dirty="0" smtClean="0"/>
              <a:t>How can we work </a:t>
            </a:r>
            <a:r>
              <a:rPr lang="en-AU" sz="1800" dirty="0" smtClean="0"/>
              <a:t>together?</a:t>
            </a:r>
            <a:endParaRPr lang="en-AU" sz="1800"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43AC056-5A87-4CF2-9278-B220FC8D37B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Paper</Template>
  <TotalTime>206</TotalTime>
  <Words>939</Words>
  <Application>Microsoft Office PowerPoint</Application>
  <PresentationFormat>On-screen Show (4:3)</PresentationFormat>
  <Paragraphs>244</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Paper</vt:lpstr>
      <vt:lpstr>Transition Gawler</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Kathryn</dc:creator>
  <cp:lastModifiedBy>DTEI</cp:lastModifiedBy>
  <cp:revision>28</cp:revision>
  <dcterms:created xsi:type="dcterms:W3CDTF">2012-11-23T04:13:09Z</dcterms:created>
  <dcterms:modified xsi:type="dcterms:W3CDTF">2012-11-27T03:20:16Z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TC024238919991</vt:lpwstr>
  </property>
</Properties>
</file>